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2" r:id="rId2"/>
  </p:sldMasterIdLst>
  <p:notesMasterIdLst>
    <p:notesMasterId r:id="rId13"/>
  </p:notesMasterIdLst>
  <p:handoutMasterIdLst>
    <p:handoutMasterId r:id="rId14"/>
  </p:handoutMasterIdLst>
  <p:sldIdLst>
    <p:sldId id="297" r:id="rId3"/>
    <p:sldId id="298" r:id="rId4"/>
    <p:sldId id="309" r:id="rId5"/>
    <p:sldId id="261" r:id="rId6"/>
    <p:sldId id="304" r:id="rId7"/>
    <p:sldId id="303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B4DE86"/>
    <a:srgbClr val="18D82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7" autoAdjust="0"/>
    <p:restoredTop sz="94615" autoAdjust="0"/>
  </p:normalViewPr>
  <p:slideViewPr>
    <p:cSldViewPr>
      <p:cViewPr>
        <p:scale>
          <a:sx n="97" d="100"/>
          <a:sy n="97" d="100"/>
        </p:scale>
        <p:origin x="-1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32BD81E-2423-4F88-B717-4C682D5180BE}" type="datetimeFigureOut">
              <a:rPr lang="en-GB"/>
              <a:pPr>
                <a:defRPr/>
              </a:pPr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839D07-57B3-472F-BDCD-0713D5DE19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60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E5A13B4-6525-4A36-A430-7300E9555B37}" type="datetimeFigureOut">
              <a:rPr lang="en-GB"/>
              <a:pPr>
                <a:defRPr/>
              </a:pPr>
              <a:t>10/01/2018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2FA720-6946-4306-B065-3A6FD9EAD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84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68CA76-0031-4A3B-8306-321D4F20F07C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34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0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32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3816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934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6C5678-EE20-4FA5-88E2-6E0BD67A2E26}" type="datetime1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940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84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4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30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2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19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43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438B3F"/>
            </a:gs>
            <a:gs pos="0">
              <a:srgbClr val="DDEBCF"/>
            </a:gs>
            <a:gs pos="87000">
              <a:schemeClr val="accent5">
                <a:lumMod val="40000"/>
                <a:lumOff val="60000"/>
              </a:schemeClr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9"/>
          <p:cNvSpPr>
            <a:spLocks/>
          </p:cNvSpPr>
          <p:nvPr userDrawn="1"/>
        </p:nvSpPr>
        <p:spPr bwMode="auto">
          <a:xfrm>
            <a:off x="323850" y="5578475"/>
            <a:ext cx="9540875" cy="1030288"/>
          </a:xfrm>
          <a:custGeom>
            <a:avLst/>
            <a:gdLst>
              <a:gd name="T0" fmla="*/ 0 w 6010"/>
              <a:gd name="T1" fmla="*/ 946150 h 649"/>
              <a:gd name="T2" fmla="*/ 1800225 w 6010"/>
              <a:gd name="T3" fmla="*/ 11113 h 649"/>
              <a:gd name="T4" fmla="*/ 8424863 w 6010"/>
              <a:gd name="T5" fmla="*/ 874713 h 649"/>
              <a:gd name="T6" fmla="*/ 8496300 w 6010"/>
              <a:gd name="T7" fmla="*/ 94615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10" h="649">
                <a:moveTo>
                  <a:pt x="0" y="596"/>
                </a:moveTo>
                <a:cubicBezTo>
                  <a:pt x="125" y="305"/>
                  <a:pt x="250" y="14"/>
                  <a:pt x="1134" y="7"/>
                </a:cubicBezTo>
                <a:cubicBezTo>
                  <a:pt x="2018" y="0"/>
                  <a:pt x="4604" y="453"/>
                  <a:pt x="5307" y="551"/>
                </a:cubicBezTo>
                <a:cubicBezTo>
                  <a:pt x="6010" y="649"/>
                  <a:pt x="5284" y="528"/>
                  <a:pt x="5352" y="596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17"/>
          <p:cNvSpPr>
            <a:spLocks noChangeArrowheads="1"/>
          </p:cNvSpPr>
          <p:nvPr userDrawn="1"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1270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45225"/>
            <a:ext cx="5624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38B3F"/>
            </a:gs>
            <a:gs pos="0">
              <a:srgbClr val="DDEBCF"/>
            </a:gs>
            <a:gs pos="87000">
              <a:schemeClr val="accent5">
                <a:lumMod val="40000"/>
                <a:lumOff val="60000"/>
              </a:schemeClr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323850" y="5578475"/>
            <a:ext cx="9540875" cy="1030288"/>
          </a:xfrm>
          <a:custGeom>
            <a:avLst/>
            <a:gdLst>
              <a:gd name="T0" fmla="*/ 0 w 6010"/>
              <a:gd name="T1" fmla="*/ 946150 h 649"/>
              <a:gd name="T2" fmla="*/ 1800225 w 6010"/>
              <a:gd name="T3" fmla="*/ 11113 h 649"/>
              <a:gd name="T4" fmla="*/ 8424863 w 6010"/>
              <a:gd name="T5" fmla="*/ 874713 h 649"/>
              <a:gd name="T6" fmla="*/ 8496300 w 6010"/>
              <a:gd name="T7" fmla="*/ 94615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010" h="649">
                <a:moveTo>
                  <a:pt x="0" y="596"/>
                </a:moveTo>
                <a:cubicBezTo>
                  <a:pt x="125" y="305"/>
                  <a:pt x="250" y="14"/>
                  <a:pt x="1134" y="7"/>
                </a:cubicBezTo>
                <a:cubicBezTo>
                  <a:pt x="2018" y="0"/>
                  <a:pt x="4604" y="453"/>
                  <a:pt x="5307" y="551"/>
                </a:cubicBezTo>
                <a:cubicBezTo>
                  <a:pt x="6010" y="649"/>
                  <a:pt x="5284" y="528"/>
                  <a:pt x="5352" y="596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1905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 w="1270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374441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 smtClean="0"/>
              <a:t>Add new drainage to eliminate flooding at the entrance.</a:t>
            </a:r>
          </a:p>
          <a:p>
            <a:pPr eaLnBrk="1" hangingPunct="1"/>
            <a:r>
              <a:rPr lang="en-GB" altLang="en-US" sz="2400" dirty="0" smtClean="0"/>
              <a:t>Install new fencing and gates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dirty="0" smtClean="0"/>
              <a:t>Add a pathway inside the perimeter of the fencing to  maximise the playable space 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dirty="0" smtClean="0"/>
              <a:t>Reduce the mound and remove the log edging 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dirty="0" smtClean="0"/>
              <a:t>Install a new ramp to the building for easy access.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400" dirty="0" smtClean="0"/>
              <a:t>Add natural play features such as wooden climbing unit and a mud kitchen 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altLang="en-US" sz="2400" dirty="0"/>
              <a:t>We have secured £180,000 of NCIL funding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to </a:t>
            </a:r>
            <a:r>
              <a:rPr lang="en-GB" altLang="en-US" sz="2400" dirty="0"/>
              <a:t>refurbish Windmill playground. </a:t>
            </a:r>
            <a:br>
              <a:rPr lang="en-GB" altLang="en-US" sz="2400" dirty="0"/>
            </a:br>
            <a:r>
              <a:rPr lang="en-GB" altLang="en-US" sz="2400" b="1" dirty="0"/>
              <a:t>The aims of the project are</a:t>
            </a:r>
            <a:r>
              <a:rPr lang="en-GB" altLang="en-US" sz="2400" dirty="0" smtClean="0"/>
              <a:t>: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endParaRPr lang="en-GB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Activity panels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2" y="2044126"/>
            <a:ext cx="1944216" cy="1490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97706"/>
            <a:ext cx="2075111" cy="1383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22" y="4021723"/>
            <a:ext cx="2202844" cy="1424061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26" y="4021723"/>
            <a:ext cx="1692322" cy="148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4850" y="35346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Imaginative play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534692"/>
            <a:ext cx="190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Puzzles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62787" y="5536066"/>
            <a:ext cx="172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Music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35536" y="551134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Activity 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43608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43608" y="255123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452320" y="2556958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452320" y="4495580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22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substantial evidence that children have a strong and deep-rooted sensitivity to the natural world. Natural play offers children the chance to engage with a range of natural elements like wood, shrubbery and planting, trees, grass, mud.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dirty="0" smtClean="0"/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What is natural play?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benefits of nature play?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683568" y="213633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Playing in natural spaces offers possibilities for: control and mastery, construction of special spaces, manipulating loose parts, different ways of moving, risk-taking etc.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Childhood experiences of playing with nature also instil a sense of wonder, </a:t>
            </a:r>
            <a:r>
              <a:rPr lang="en-GB" sz="2800" dirty="0" smtClean="0"/>
              <a:t>stimulating </a:t>
            </a:r>
            <a:r>
              <a:rPr lang="en-GB" sz="2800" dirty="0"/>
              <a:t>creativity, imagination and symbolic play</a:t>
            </a:r>
          </a:p>
        </p:txBody>
      </p:sp>
    </p:spTree>
    <p:extLst>
      <p:ext uri="{BB962C8B-B14F-4D97-AF65-F5344CB8AC3E}">
        <p14:creationId xmlns:p14="http://schemas.microsoft.com/office/powerpoint/2010/main" val="425104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What would you like to see in the playground? </a:t>
            </a:r>
          </a:p>
          <a:p>
            <a:pPr eaLnBrk="1" hangingPunct="1"/>
            <a:r>
              <a:rPr lang="en-GB" altLang="en-US" dirty="0" smtClean="0"/>
              <a:t>Look at the next 6 slides and choose the type of equipment and activity you would like to have</a:t>
            </a:r>
          </a:p>
          <a:p>
            <a:pPr eaLnBrk="1" hangingPunct="1"/>
            <a:r>
              <a:rPr lang="en-GB" altLang="en-US" dirty="0" smtClean="0"/>
              <a:t>Please remember this is a small space</a:t>
            </a:r>
          </a:p>
          <a:p>
            <a:pPr eaLnBrk="1" hangingPunct="1"/>
            <a:r>
              <a:rPr lang="en-GB" altLang="en-US" dirty="0" smtClean="0"/>
              <a:t>It will be for 2 to 8 year old children </a:t>
            </a:r>
          </a:p>
          <a:p>
            <a:pPr eaLnBrk="1" hangingPunct="1"/>
            <a:r>
              <a:rPr lang="en-GB" altLang="en-US" dirty="0" smtClean="0"/>
              <a:t>It is open to the public and to the nursery </a:t>
            </a:r>
          </a:p>
          <a:p>
            <a:pPr eaLnBrk="1" hangingPunct="1"/>
            <a:r>
              <a:rPr lang="en-GB" altLang="en-US" dirty="0" smtClean="0"/>
              <a:t>It is on common land so may need planning permission 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Windmill Natural Playground </a:t>
            </a:r>
            <a:endParaRPr lang="en-GB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4000" dirty="0" smtClean="0"/>
              <a:t>What will the play space be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1. Multi-play climb and slide </a:t>
            </a:r>
            <a:endParaRPr lang="en-GB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48" y="2244131"/>
            <a:ext cx="21621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55494"/>
            <a:ext cx="2395364" cy="1796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17" y="4011254"/>
            <a:ext cx="2413235" cy="1809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58586"/>
            <a:ext cx="2162175" cy="161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420888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740352" y="2420888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43608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740352" y="4509120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3" y="143557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Which style do you prefer?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260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Mud kitchens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/>
          <a:stretch/>
        </p:blipFill>
        <p:spPr bwMode="auto">
          <a:xfrm>
            <a:off x="2393053" y="4022950"/>
            <a:ext cx="2073275" cy="220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157802"/>
            <a:ext cx="2808312" cy="186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92" y="4015179"/>
            <a:ext cx="2078117" cy="2078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57802"/>
            <a:ext cx="2016224" cy="17769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3608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76371" y="2758600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96336" y="2614031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6336" y="4577892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05850" y="1440077"/>
            <a:ext cx="327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Which one is your favourite?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Balancing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55" y="2015890"/>
            <a:ext cx="2162175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35" y="3817960"/>
            <a:ext cx="2162175" cy="1619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3608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979984" y="2587342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08304" y="2606283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308304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0" y="3928602"/>
            <a:ext cx="1271470" cy="1271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35" y="2321831"/>
            <a:ext cx="1965672" cy="1313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2031" y="1484784"/>
            <a:ext cx="43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Tell us which one is the best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46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Seating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132856"/>
            <a:ext cx="2088231" cy="193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5" y="4229777"/>
            <a:ext cx="2162175" cy="1619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7610" y="4481390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6229" y="2646453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668344" y="2646453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668344" y="4630038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58277" y="1556792"/>
            <a:ext cx="672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type of seating do you like?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2016224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04" y="4122103"/>
            <a:ext cx="1996008" cy="14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smtClean="0"/>
              <a:t>. </a:t>
            </a:r>
            <a:r>
              <a:rPr lang="en-GB" dirty="0" smtClean="0"/>
              <a:t>Paths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Windmill Natural Playground </a:t>
            </a:r>
            <a:endParaRPr lang="en-GB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39" y="2069582"/>
            <a:ext cx="1820689" cy="21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40" y="4244451"/>
            <a:ext cx="1820688" cy="15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10" y="4090724"/>
            <a:ext cx="1734532" cy="18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3608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43608" y="2885415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2820623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470379" y="4391866"/>
            <a:ext cx="432048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417" y="2048511"/>
            <a:ext cx="1872208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511425"/>
            <a:ext cx="28098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787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360</Words>
  <Application>Microsoft Office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Hardcover</vt:lpstr>
      <vt:lpstr>We have secured £180,000 of NCIL funding  to refurbish Windmill playground.  The aims of the project are: </vt:lpstr>
      <vt:lpstr>What is natural play?</vt:lpstr>
      <vt:lpstr>What are the benefits of nature play?</vt:lpstr>
      <vt:lpstr>What will the play space be like?</vt:lpstr>
      <vt:lpstr>1. Multi-play climb and slide </vt:lpstr>
      <vt:lpstr>2. Mud kitchens </vt:lpstr>
      <vt:lpstr>3. Balancing</vt:lpstr>
      <vt:lpstr>4. Seating </vt:lpstr>
      <vt:lpstr>5. Paths</vt:lpstr>
      <vt:lpstr>5. Activity panels</vt:lpstr>
    </vt:vector>
  </TitlesOfParts>
  <Company>Wandsworth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nature play?</dc:title>
  <dc:creator>t contantinou</dc:creator>
  <cp:lastModifiedBy>Devon Bradley</cp:lastModifiedBy>
  <cp:revision>99</cp:revision>
  <dcterms:created xsi:type="dcterms:W3CDTF">2009-12-08T17:09:58Z</dcterms:created>
  <dcterms:modified xsi:type="dcterms:W3CDTF">2018-01-10T12:24:00Z</dcterms:modified>
</cp:coreProperties>
</file>