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3"/>
  </p:notesMasterIdLst>
  <p:sldIdLst>
    <p:sldId id="256" r:id="rId2"/>
    <p:sldId id="276" r:id="rId3"/>
    <p:sldId id="312" r:id="rId4"/>
    <p:sldId id="277" r:id="rId5"/>
    <p:sldId id="325" r:id="rId6"/>
    <p:sldId id="327" r:id="rId7"/>
    <p:sldId id="319" r:id="rId8"/>
    <p:sldId id="296" r:id="rId9"/>
    <p:sldId id="315" r:id="rId10"/>
    <p:sldId id="320" r:id="rId11"/>
    <p:sldId id="316" r:id="rId12"/>
  </p:sldIdLst>
  <p:sldSz cx="9144000" cy="6858000" type="screen4x3"/>
  <p:notesSz cx="6797675" cy="9926638"/>
  <p:defaultTextStyle>
    <a:defPPr>
      <a:defRPr lang="en-GB"/>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sha Allen (Community Safety)" initials="NA(S" lastIdx="31" clrIdx="0"/>
  <p:cmAuthor id="1" name="Nicholas Hall" initials="NH" lastIdx="40" clrIdx="1"/>
  <p:cmAuthor id="2" name="Carol MacBean" initials="CM" lastIdx="33" clrIdx="2"/>
  <p:cmAuthor id="3" name="Thomas, Robyn" initials="TR"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F98"/>
    <a:srgbClr val="008000"/>
    <a:srgbClr val="FF9933"/>
    <a:srgbClr val="66FF33"/>
    <a:srgbClr val="FF3300"/>
    <a:srgbClr val="C0C0C0"/>
    <a:srgbClr val="33CC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2718" autoAdjust="0"/>
  </p:normalViewPr>
  <p:slideViewPr>
    <p:cSldViewPr>
      <p:cViewPr>
        <p:scale>
          <a:sx n="80" d="100"/>
          <a:sy n="80" d="100"/>
        </p:scale>
        <p:origin x="-1086" y="-72"/>
      </p:cViewPr>
      <p:guideLst>
        <p:guide orient="horz" pos="2160"/>
        <p:guide pos="2880"/>
      </p:guideLst>
    </p:cSldViewPr>
  </p:slideViewPr>
  <p:outlineViewPr>
    <p:cViewPr>
      <p:scale>
        <a:sx n="33" d="100"/>
        <a:sy n="33" d="100"/>
      </p:scale>
      <p:origin x="48" y="480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dirty="0">
                <a:latin typeface="Arial" charset="0"/>
              </a:defRPr>
            </a:lvl1pPr>
          </a:lstStyle>
          <a:p>
            <a:pPr>
              <a:defRPr/>
            </a:pPr>
            <a:endParaRPr lang="en-GB" altLang="en-US" dirty="0"/>
          </a:p>
        </p:txBody>
      </p:sp>
      <p:sp>
        <p:nvSpPr>
          <p:cNvPr id="645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endParaRPr lang="en-GB" altLang="en-US" dirty="0"/>
          </a:p>
        </p:txBody>
      </p:sp>
      <p:sp>
        <p:nvSpPr>
          <p:cNvPr id="1434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4518"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dirty="0">
                <a:latin typeface="Arial" charset="0"/>
              </a:defRPr>
            </a:lvl1pPr>
          </a:lstStyle>
          <a:p>
            <a:pPr>
              <a:defRPr/>
            </a:pPr>
            <a:endParaRPr lang="en-GB" altLang="en-US" dirty="0"/>
          </a:p>
        </p:txBody>
      </p:sp>
      <p:sp>
        <p:nvSpPr>
          <p:cNvPr id="64519"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F1BEEC1-E682-45EE-99B4-49DF813B79C1}" type="slidenum">
              <a:rPr lang="en-GB" altLang="en-US"/>
              <a:pPr>
                <a:defRPr/>
              </a:pPr>
              <a:t>‹#›</a:t>
            </a:fld>
            <a:endParaRPr lang="en-GB" altLang="en-US" dirty="0"/>
          </a:p>
        </p:txBody>
      </p:sp>
    </p:spTree>
    <p:extLst>
      <p:ext uri="{BB962C8B-B14F-4D97-AF65-F5344CB8AC3E}">
        <p14:creationId xmlns:p14="http://schemas.microsoft.com/office/powerpoint/2010/main" val="2301679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917575" y="744538"/>
            <a:ext cx="4962525" cy="3722687"/>
          </a:xfrm>
          <a:ln/>
        </p:spPr>
      </p:sp>
      <p:sp>
        <p:nvSpPr>
          <p:cNvPr id="15363" name="Notes Placeholder 2"/>
          <p:cNvSpPr>
            <a:spLocks noGrp="1"/>
          </p:cNvSpPr>
          <p:nvPr>
            <p:ph type="body" idx="1"/>
          </p:nvPr>
        </p:nvSpPr>
        <p:spPr>
          <a:noFill/>
        </p:spPr>
        <p:txBody>
          <a:bodyPr/>
          <a:lstStyle/>
          <a:p>
            <a:endParaRPr lang="en-US" altLang="en-US" dirty="0" smtClean="0"/>
          </a:p>
        </p:txBody>
      </p:sp>
      <p:sp>
        <p:nvSpPr>
          <p:cNvPr id="15364" name="Slide Number Placeholder 3"/>
          <p:cNvSpPr>
            <a:spLocks noGrp="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E72F7895-7F1D-4803-94C3-F1DF9A02F76D}" type="slidenum">
              <a:rPr kumimoji="0" lang="en-GB" altLang="en-US" smtClean="0"/>
              <a:pPr algn="r" eaLnBrk="1" hangingPunct="1">
                <a:spcBef>
                  <a:spcPct val="0"/>
                </a:spcBef>
              </a:pPr>
              <a:t>1</a:t>
            </a:fld>
            <a:endParaRPr kumimoji="0" lang="en-GB"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68633AF7-ECB5-4ECA-80EC-CC0806F1BE52}" type="slidenum">
              <a:rPr kumimoji="0" lang="en-GB" altLang="en-US" smtClean="0"/>
              <a:pPr algn="r" eaLnBrk="1" hangingPunct="1">
                <a:spcBef>
                  <a:spcPct val="0"/>
                </a:spcBef>
              </a:pPr>
              <a:t>11</a:t>
            </a:fld>
            <a:endParaRPr kumimoji="0" lang="en-GB" altLang="en-US" dirty="0" smtClean="0"/>
          </a:p>
        </p:txBody>
      </p:sp>
      <p:sp>
        <p:nvSpPr>
          <p:cNvPr id="25603" name="Rectangle 2"/>
          <p:cNvSpPr>
            <a:spLocks noGrp="1" noRot="1" noChangeAspect="1" noChangeArrowheads="1" noTextEdit="1"/>
          </p:cNvSpPr>
          <p:nvPr>
            <p:ph type="sldImg"/>
          </p:nvPr>
        </p:nvSpPr>
        <p:spPr>
          <a:xfrm>
            <a:off x="917575" y="744538"/>
            <a:ext cx="4962525" cy="3722687"/>
          </a:xfrm>
          <a:ln/>
        </p:spPr>
      </p:sp>
      <p:sp>
        <p:nvSpPr>
          <p:cNvPr id="25604"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17575" y="744538"/>
            <a:ext cx="4962525" cy="3722687"/>
          </a:xfrm>
          <a:ln/>
        </p:spPr>
      </p:sp>
      <p:sp>
        <p:nvSpPr>
          <p:cNvPr id="16387" name="Notes Placeholder 2"/>
          <p:cNvSpPr>
            <a:spLocks noGrp="1"/>
          </p:cNvSpPr>
          <p:nvPr>
            <p:ph type="body" idx="1"/>
          </p:nvPr>
        </p:nvSpPr>
        <p:spPr>
          <a:noFill/>
        </p:spPr>
        <p:txBody>
          <a:bodyPr/>
          <a:lstStyle/>
          <a:p>
            <a:endParaRPr lang="en-US" altLang="en-US" dirty="0" smtClean="0"/>
          </a:p>
        </p:txBody>
      </p:sp>
      <p:sp>
        <p:nvSpPr>
          <p:cNvPr id="16388" name="Slide Number Placeholder 3"/>
          <p:cNvSpPr>
            <a:spLocks noGrp="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70754B4A-3B2B-4741-AC32-2F4EEA935297}" type="slidenum">
              <a:rPr kumimoji="0" lang="en-GB" altLang="en-US" smtClean="0"/>
              <a:pPr algn="r" eaLnBrk="1" hangingPunct="1">
                <a:spcBef>
                  <a:spcPct val="0"/>
                </a:spcBef>
              </a:pPr>
              <a:t>2</a:t>
            </a:fld>
            <a:endParaRPr kumimoji="0"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E4681F29-14C6-40FE-BF40-7E2EA5FB8874}" type="slidenum">
              <a:rPr kumimoji="0" lang="en-GB" altLang="en-US" smtClean="0"/>
              <a:pPr algn="r" eaLnBrk="1" hangingPunct="1">
                <a:spcBef>
                  <a:spcPct val="0"/>
                </a:spcBef>
              </a:pPr>
              <a:t>3</a:t>
            </a:fld>
            <a:endParaRPr kumimoji="0" lang="en-GB" altLang="en-US" dirty="0" smtClean="0"/>
          </a:p>
        </p:txBody>
      </p:sp>
      <p:sp>
        <p:nvSpPr>
          <p:cNvPr id="17411" name="Rectangle 2"/>
          <p:cNvSpPr>
            <a:spLocks noGrp="1" noRot="1" noChangeAspect="1" noChangeArrowheads="1" noTextEdit="1"/>
          </p:cNvSpPr>
          <p:nvPr>
            <p:ph type="sldImg"/>
          </p:nvPr>
        </p:nvSpPr>
        <p:spPr>
          <a:xfrm>
            <a:off x="917575" y="744538"/>
            <a:ext cx="4962525" cy="3722687"/>
          </a:xfrm>
          <a:ln/>
        </p:spPr>
      </p:sp>
      <p:sp>
        <p:nvSpPr>
          <p:cNvPr id="17412" name="Rectangle 3"/>
          <p:cNvSpPr>
            <a:spLocks noGrp="1" noChangeArrowheads="1"/>
          </p:cNvSpPr>
          <p:nvPr>
            <p:ph type="body" idx="1"/>
          </p:nvPr>
        </p:nvSpPr>
        <p:spPr>
          <a:noFill/>
        </p:spPr>
        <p:txBody>
          <a:bodyPr/>
          <a:lstStyle/>
          <a:p>
            <a:pPr eaLnBrk="1" hangingPunct="1"/>
            <a:endParaRPr lang="en-GB" alt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C61CA741-2E19-4EC8-BDC1-4403F5568122}" type="slidenum">
              <a:rPr kumimoji="0" lang="en-GB" altLang="en-US" smtClean="0"/>
              <a:pPr algn="r" eaLnBrk="1" hangingPunct="1">
                <a:spcBef>
                  <a:spcPct val="0"/>
                </a:spcBef>
              </a:pPr>
              <a:t>4</a:t>
            </a:fld>
            <a:endParaRPr kumimoji="0" lang="en-GB" altLang="en-US" dirty="0" smtClean="0"/>
          </a:p>
        </p:txBody>
      </p:sp>
      <p:sp>
        <p:nvSpPr>
          <p:cNvPr id="20483" name="Rectangle 2"/>
          <p:cNvSpPr>
            <a:spLocks noGrp="1" noRot="1" noChangeAspect="1" noChangeArrowheads="1" noTextEdit="1"/>
          </p:cNvSpPr>
          <p:nvPr>
            <p:ph type="sldImg"/>
          </p:nvPr>
        </p:nvSpPr>
        <p:spPr>
          <a:xfrm>
            <a:off x="917575" y="744538"/>
            <a:ext cx="4962525" cy="3722687"/>
          </a:xfrm>
          <a:ln/>
        </p:spPr>
      </p:sp>
      <p:sp>
        <p:nvSpPr>
          <p:cNvPr id="20484" name="Rectangle 3"/>
          <p:cNvSpPr>
            <a:spLocks noGrp="1" noChangeArrowheads="1"/>
          </p:cNvSpPr>
          <p:nvPr>
            <p:ph type="body" idx="1"/>
          </p:nvPr>
        </p:nvSpPr>
        <p:spPr>
          <a:noFill/>
        </p:spPr>
        <p:txBody>
          <a:bodyPr/>
          <a:lstStyle/>
          <a:p>
            <a:pPr eaLnBrk="1" hangingPunct="1"/>
            <a:endParaRPr lang="en-GB" alt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1D301D98-2227-4953-9F92-3213773823CA}" type="slidenum">
              <a:rPr kumimoji="0" lang="en-GB" altLang="en-US" smtClean="0"/>
              <a:pPr algn="r" eaLnBrk="1" hangingPunct="1">
                <a:spcBef>
                  <a:spcPct val="0"/>
                </a:spcBef>
              </a:pPr>
              <a:t>6</a:t>
            </a:fld>
            <a:endParaRPr kumimoji="0" lang="en-GB" altLang="en-US" dirty="0" smtClean="0"/>
          </a:p>
        </p:txBody>
      </p:sp>
      <p:sp>
        <p:nvSpPr>
          <p:cNvPr id="23555" name="Rectangle 2"/>
          <p:cNvSpPr>
            <a:spLocks noGrp="1" noRot="1" noChangeAspect="1" noChangeArrowheads="1" noTextEdit="1"/>
          </p:cNvSpPr>
          <p:nvPr>
            <p:ph type="sldImg"/>
          </p:nvPr>
        </p:nvSpPr>
        <p:spPr>
          <a:xfrm>
            <a:off x="917575" y="744538"/>
            <a:ext cx="4962525" cy="3722687"/>
          </a:xfrm>
          <a:ln/>
        </p:spPr>
      </p:sp>
      <p:sp>
        <p:nvSpPr>
          <p:cNvPr id="23556"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5D31F27B-BFA4-4D23-99D3-DC5DEEA8825D}" type="slidenum">
              <a:rPr kumimoji="0" lang="en-GB" altLang="en-US" smtClean="0"/>
              <a:pPr algn="r" eaLnBrk="1" hangingPunct="1">
                <a:spcBef>
                  <a:spcPct val="0"/>
                </a:spcBef>
              </a:pPr>
              <a:t>7</a:t>
            </a:fld>
            <a:endParaRPr kumimoji="0" lang="en-GB" altLang="en-US" dirty="0" smtClean="0"/>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p:spPr>
        <p:txBody>
          <a:bodyPr/>
          <a:lstStyle/>
          <a:p>
            <a:pPr marL="0" indent="0" eaLnBrk="1" hangingPunct="1">
              <a:buFont typeface="Arial" panose="020B0604020202020204" pitchFamily="34" charset="0"/>
              <a:buNone/>
            </a:pPr>
            <a:endParaRPr lang="en-GB"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1D301D98-2227-4953-9F92-3213773823CA}" type="slidenum">
              <a:rPr kumimoji="0" lang="en-GB" altLang="en-US" smtClean="0"/>
              <a:pPr algn="r" eaLnBrk="1" hangingPunct="1">
                <a:spcBef>
                  <a:spcPct val="0"/>
                </a:spcBef>
              </a:pPr>
              <a:t>8</a:t>
            </a:fld>
            <a:endParaRPr kumimoji="0" lang="en-GB" altLang="en-US" dirty="0" smtClean="0"/>
          </a:p>
        </p:txBody>
      </p:sp>
      <p:sp>
        <p:nvSpPr>
          <p:cNvPr id="23555" name="Rectangle 2"/>
          <p:cNvSpPr>
            <a:spLocks noGrp="1" noRot="1" noChangeAspect="1" noChangeArrowheads="1" noTextEdit="1"/>
          </p:cNvSpPr>
          <p:nvPr>
            <p:ph type="sldImg"/>
          </p:nvPr>
        </p:nvSpPr>
        <p:spPr>
          <a:xfrm>
            <a:off x="917575" y="744538"/>
            <a:ext cx="4962525" cy="3722687"/>
          </a:xfrm>
          <a:ln/>
        </p:spPr>
      </p:sp>
      <p:sp>
        <p:nvSpPr>
          <p:cNvPr id="23556"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7D5BA473-9D52-4D3F-B65C-D1F79CC00DD9}" type="slidenum">
              <a:rPr kumimoji="0" lang="en-GB" altLang="en-US" smtClean="0"/>
              <a:pPr algn="r" eaLnBrk="1" hangingPunct="1">
                <a:spcBef>
                  <a:spcPct val="0"/>
                </a:spcBef>
              </a:pPr>
              <a:t>9</a:t>
            </a:fld>
            <a:endParaRPr kumimoji="0" lang="en-GB" altLang="en-US" dirty="0" smtClean="0"/>
          </a:p>
        </p:txBody>
      </p:sp>
      <p:sp>
        <p:nvSpPr>
          <p:cNvPr id="22531" name="Rectangle 2"/>
          <p:cNvSpPr>
            <a:spLocks noGrp="1" noRot="1" noChangeAspect="1" noChangeArrowheads="1" noTextEdit="1"/>
          </p:cNvSpPr>
          <p:nvPr>
            <p:ph type="sldImg"/>
          </p:nvPr>
        </p:nvSpPr>
        <p:spPr>
          <a:xfrm>
            <a:off x="917575" y="744538"/>
            <a:ext cx="4962525" cy="3722687"/>
          </a:xfrm>
          <a:ln/>
        </p:spPr>
      </p:sp>
      <p:sp>
        <p:nvSpPr>
          <p:cNvPr id="22532" name="Rectangle 3"/>
          <p:cNvSpPr>
            <a:spLocks noGrp="1" noChangeArrowheads="1"/>
          </p:cNvSpPr>
          <p:nvPr>
            <p:ph type="body" idx="1"/>
          </p:nvPr>
        </p:nvSpPr>
        <p:spPr>
          <a:noFill/>
        </p:spPr>
        <p:txBody>
          <a:bodyPr/>
          <a:lstStyle/>
          <a:p>
            <a:pPr marL="171450" indent="-171450" eaLnBrk="1" hangingPunct="1">
              <a:lnSpc>
                <a:spcPct val="90000"/>
              </a:lnSpc>
              <a:buFont typeface="Arial" panose="020B0604020202020204" pitchFamily="34" charset="0"/>
              <a:buChar char="•"/>
            </a:pPr>
            <a:endParaRPr lang="en-US" altLang="en-US" sz="10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5D31F27B-BFA4-4D23-99D3-DC5DEEA8825D}" type="slidenum">
              <a:rPr kumimoji="0" lang="en-GB" altLang="en-US" smtClean="0"/>
              <a:pPr algn="r" eaLnBrk="1" hangingPunct="1">
                <a:spcBef>
                  <a:spcPct val="0"/>
                </a:spcBef>
              </a:pPr>
              <a:t>10</a:t>
            </a:fld>
            <a:endParaRPr kumimoji="0" lang="en-GB" altLang="en-US" dirty="0" smtClean="0"/>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grpSp>
        <p:nvGrpSpPr>
          <p:cNvPr id="6" name="Group 18"/>
          <p:cNvGrpSpPr>
            <a:grpSpLocks/>
          </p:cNvGrpSpPr>
          <p:nvPr/>
        </p:nvGrpSpPr>
        <p:grpSpPr bwMode="auto">
          <a:xfrm>
            <a:off x="3632200" y="4889500"/>
            <a:ext cx="5283200" cy="319088"/>
            <a:chOff x="2288" y="3080"/>
            <a:chExt cx="3072" cy="201"/>
          </a:xfrm>
        </p:grpSpPr>
        <p:sp>
          <p:nvSpPr>
            <p:cNvPr id="7" name="AutoShape 12"/>
            <p:cNvSpPr>
              <a:spLocks noChangeArrowheads="1"/>
            </p:cNvSpPr>
            <p:nvPr/>
          </p:nvSpPr>
          <p:spPr bwMode="auto">
            <a:xfrm flipH="1">
              <a:off x="2288" y="3080"/>
              <a:ext cx="2914" cy="200"/>
            </a:xfrm>
            <a:prstGeom prst="roundRect">
              <a:avLst>
                <a:gd name="adj" fmla="val 0"/>
              </a:avLst>
            </a:prstGeom>
            <a:solidFill>
              <a:srgbClr val="0248AE"/>
            </a:solidFill>
            <a:ln w="412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8" name="AutoShape 13"/>
            <p:cNvSpPr>
              <a:spLocks noChangeArrowheads="1"/>
            </p:cNvSpPr>
            <p:nvPr/>
          </p:nvSpPr>
          <p:spPr bwMode="auto">
            <a:xfrm>
              <a:off x="5196" y="3080"/>
              <a:ext cx="164" cy="201"/>
            </a:xfrm>
            <a:prstGeom prst="flowChartDelay">
              <a:avLst/>
            </a:prstGeom>
            <a:solidFill>
              <a:srgbClr val="0248AE"/>
            </a:solidFill>
            <a:ln w="412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9" name="Line 21"/>
          <p:cNvSpPr>
            <a:spLocks noChangeShapeType="1"/>
          </p:cNvSpPr>
          <p:nvPr/>
        </p:nvSpPr>
        <p:spPr bwMode="auto">
          <a:xfrm>
            <a:off x="8624888" y="4910138"/>
            <a:ext cx="0" cy="277812"/>
          </a:xfrm>
          <a:prstGeom prst="line">
            <a:avLst/>
          </a:prstGeom>
          <a:noFill/>
          <a:ln w="57150">
            <a:solidFill>
              <a:srgbClr val="0248A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pic>
        <p:nvPicPr>
          <p:cNvPr id="10" name="Picture 22" descr="Resized_CSP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22225"/>
            <a:ext cx="2819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Grp="1" noChangeArrowheads="1"/>
          </p:cNvSpPr>
          <p:nvPr>
            <p:ph type="subTitle" idx="1"/>
          </p:nvPr>
        </p:nvSpPr>
        <p:spPr bwMode="auto">
          <a:xfrm>
            <a:off x="4673600" y="2927350"/>
            <a:ext cx="3657600" cy="18224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buFont typeface="Wingdings" pitchFamily="2" charset="2"/>
              <a:buNone/>
              <a:defRPr>
                <a:solidFill>
                  <a:schemeClr val="tx2"/>
                </a:solidFill>
              </a:defRPr>
            </a:lvl1pPr>
          </a:lstStyle>
          <a:p>
            <a:pPr lvl="0"/>
            <a:r>
              <a:rPr lang="en-GB" altLang="en-US" noProof="0" smtClean="0"/>
              <a:t>Click to edit Master subtitle style</a:t>
            </a:r>
          </a:p>
        </p:txBody>
      </p:sp>
      <p:sp>
        <p:nvSpPr>
          <p:cNvPr id="8211" name="Rectangle 19"/>
          <p:cNvSpPr>
            <a:spLocks noGrp="1" noChangeArrowheads="1"/>
          </p:cNvSpPr>
          <p:nvPr>
            <p:ph type="ctrTitle" sz="quarter"/>
          </p:nvPr>
        </p:nvSpPr>
        <p:spPr bwMode="auto">
          <a:xfrm>
            <a:off x="936625" y="1425575"/>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a:solidFill>
                  <a:schemeClr val="tx1"/>
                </a:solidFill>
              </a:defRPr>
            </a:lvl1pPr>
          </a:lstStyle>
          <a:p>
            <a:pPr lvl="0"/>
            <a:r>
              <a:rPr lang="en-GB" altLang="en-US" noProof="0" smtClean="0"/>
              <a:t>Click to edit Master title style</a:t>
            </a:r>
          </a:p>
        </p:txBody>
      </p:sp>
    </p:spTree>
    <p:extLst>
      <p:ext uri="{BB962C8B-B14F-4D97-AF65-F5344CB8AC3E}">
        <p14:creationId xmlns:p14="http://schemas.microsoft.com/office/powerpoint/2010/main" val="109065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183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4197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dirty="0" smtClean="0"/>
          </a:p>
        </p:txBody>
      </p:sp>
    </p:spTree>
    <p:extLst>
      <p:ext uri="{BB962C8B-B14F-4D97-AF65-F5344CB8AC3E}">
        <p14:creationId xmlns:p14="http://schemas.microsoft.com/office/powerpoint/2010/main" val="1112909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128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9623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9911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474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426812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7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766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576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3200400" cy="6858000"/>
            <a:chOff x="0" y="0"/>
            <a:chExt cx="2016" cy="4320"/>
          </a:xfrm>
        </p:grpSpPr>
        <p:sp>
          <p:nvSpPr>
            <p:cNvPr id="1034" name="Rectangle 3"/>
            <p:cNvSpPr>
              <a:spLocks noChangeArrowheads="1"/>
            </p:cNvSpPr>
            <p:nvPr/>
          </p:nvSpPr>
          <p:spPr bwMode="auto">
            <a:xfrm>
              <a:off x="0" y="0"/>
              <a:ext cx="480" cy="4320"/>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1035" name="Rectangle 4"/>
            <p:cNvSpPr>
              <a:spLocks noChangeArrowheads="1"/>
            </p:cNvSpPr>
            <p:nvPr/>
          </p:nvSpPr>
          <p:spPr bwMode="auto">
            <a:xfrm>
              <a:off x="432" y="0"/>
              <a:ext cx="1584" cy="672"/>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1027" name="AutoShape 5"/>
          <p:cNvSpPr>
            <a:spLocks noChangeArrowheads="1"/>
          </p:cNvSpPr>
          <p:nvPr/>
        </p:nvSpPr>
        <p:spPr bwMode="auto">
          <a:xfrm>
            <a:off x="17463" y="957263"/>
            <a:ext cx="5105400" cy="261937"/>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grpSp>
        <p:nvGrpSpPr>
          <p:cNvPr id="1028" name="Group 21"/>
          <p:cNvGrpSpPr>
            <a:grpSpLocks/>
          </p:cNvGrpSpPr>
          <p:nvPr/>
        </p:nvGrpSpPr>
        <p:grpSpPr bwMode="auto">
          <a:xfrm>
            <a:off x="196850" y="311150"/>
            <a:ext cx="5975350" cy="319088"/>
            <a:chOff x="144" y="1248"/>
            <a:chExt cx="4656" cy="201"/>
          </a:xfrm>
        </p:grpSpPr>
        <p:sp>
          <p:nvSpPr>
            <p:cNvPr id="1032" name="AutoShape 12"/>
            <p:cNvSpPr>
              <a:spLocks noChangeArrowheads="1"/>
            </p:cNvSpPr>
            <p:nvPr userDrawn="1"/>
          </p:nvSpPr>
          <p:spPr bwMode="auto">
            <a:xfrm>
              <a:off x="384" y="1248"/>
              <a:ext cx="4416" cy="200"/>
            </a:xfrm>
            <a:prstGeom prst="roundRect">
              <a:avLst>
                <a:gd name="adj" fmla="val 0"/>
              </a:avLst>
            </a:prstGeom>
            <a:solidFill>
              <a:srgbClr val="0248AE"/>
            </a:solidFill>
            <a:ln w="349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1033" name="AutoShape 20"/>
            <p:cNvSpPr>
              <a:spLocks noChangeArrowheads="1"/>
            </p:cNvSpPr>
            <p:nvPr userDrawn="1"/>
          </p:nvSpPr>
          <p:spPr bwMode="auto">
            <a:xfrm flipH="1">
              <a:off x="144" y="1248"/>
              <a:ext cx="247" cy="201"/>
            </a:xfrm>
            <a:prstGeom prst="flowChartDelay">
              <a:avLst/>
            </a:prstGeom>
            <a:solidFill>
              <a:srgbClr val="0248AE"/>
            </a:solidFill>
            <a:ln w="349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1029" name="Line 33"/>
          <p:cNvSpPr>
            <a:spLocks noChangeShapeType="1"/>
          </p:cNvSpPr>
          <p:nvPr/>
        </p:nvSpPr>
        <p:spPr bwMode="auto">
          <a:xfrm flipH="1">
            <a:off x="533400" y="330200"/>
            <a:ext cx="3175" cy="279400"/>
          </a:xfrm>
          <a:prstGeom prst="line">
            <a:avLst/>
          </a:prstGeom>
          <a:noFill/>
          <a:ln w="76200">
            <a:solidFill>
              <a:srgbClr val="0248A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pic>
        <p:nvPicPr>
          <p:cNvPr id="1030" name="Picture 34" descr="Resized_CSP_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73800" y="22225"/>
            <a:ext cx="2819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37"/>
          <p:cNvSpPr>
            <a:spLocks noChangeArrowheads="1"/>
          </p:cNvSpPr>
          <p:nvPr/>
        </p:nvSpPr>
        <p:spPr bwMode="auto">
          <a:xfrm>
            <a:off x="0" y="1092200"/>
            <a:ext cx="827088" cy="5765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Tree>
  </p:cSld>
  <p:clrMap bg1="lt1" tx1="dk1" bg2="lt2" tx2="dk2" accent1="accent1" accent2="accent2" accent3="accent3" accent4="accent4" accent5="accent5" accent6="accent6" hlink="hlink" folHlink="folHlink"/>
  <p:sldLayoutIdLst>
    <p:sldLayoutId id="2147483717"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1425575"/>
            <a:ext cx="7489825" cy="1143000"/>
          </a:xfrm>
          <a:noFill/>
        </p:spPr>
        <p:txBody>
          <a:bodyPr/>
          <a:lstStyle/>
          <a:p>
            <a:pPr algn="l" eaLnBrk="1" hangingPunct="1"/>
            <a:r>
              <a:rPr lang="en-GB" altLang="en-US" dirty="0" smtClean="0">
                <a:solidFill>
                  <a:srgbClr val="0248AE"/>
                </a:solidFill>
              </a:rPr>
              <a:t>Strategic Assessment 2016-17</a:t>
            </a:r>
          </a:p>
        </p:txBody>
      </p:sp>
      <p:sp>
        <p:nvSpPr>
          <p:cNvPr id="3075" name="Rectangle 8"/>
          <p:cNvSpPr>
            <a:spLocks noGrp="1" noChangeArrowheads="1"/>
          </p:cNvSpPr>
          <p:nvPr>
            <p:ph type="subTitle" idx="1"/>
          </p:nvPr>
        </p:nvSpPr>
        <p:spPr>
          <a:xfrm>
            <a:off x="4673600" y="2927350"/>
            <a:ext cx="4219575" cy="1822450"/>
          </a:xfrm>
          <a:noFill/>
        </p:spPr>
        <p:txBody>
          <a:bodyPr/>
          <a:lstStyle/>
          <a:p>
            <a:pPr eaLnBrk="1" hangingPunct="1">
              <a:lnSpc>
                <a:spcPct val="80000"/>
              </a:lnSpc>
            </a:pPr>
            <a:r>
              <a:rPr lang="en-GB" altLang="en-US" sz="1800" b="1" dirty="0" smtClean="0">
                <a:solidFill>
                  <a:srgbClr val="006600"/>
                </a:solidFill>
              </a:rPr>
              <a:t>Nicholas Hall </a:t>
            </a:r>
          </a:p>
          <a:p>
            <a:pPr eaLnBrk="1" hangingPunct="1">
              <a:lnSpc>
                <a:spcPct val="80000"/>
              </a:lnSpc>
            </a:pPr>
            <a:r>
              <a:rPr lang="en-GB" altLang="en-US" sz="1800" i="1" dirty="0" smtClean="0">
                <a:solidFill>
                  <a:srgbClr val="006600"/>
                </a:solidFill>
              </a:rPr>
              <a:t>Community Safety Data Analyst</a:t>
            </a:r>
          </a:p>
          <a:p>
            <a:pPr eaLnBrk="1" hangingPunct="1">
              <a:lnSpc>
                <a:spcPct val="80000"/>
              </a:lnSpc>
            </a:pPr>
            <a:r>
              <a:rPr lang="en-GB" altLang="en-US" sz="1800" i="1" dirty="0" smtClean="0">
                <a:solidFill>
                  <a:srgbClr val="006600"/>
                </a:solidFill>
              </a:rPr>
              <a:t>Community Safety Partnership</a:t>
            </a:r>
          </a:p>
          <a:p>
            <a:pPr eaLnBrk="1" hangingPunct="1">
              <a:lnSpc>
                <a:spcPct val="80000"/>
              </a:lnSpc>
            </a:pPr>
            <a:endParaRPr lang="en-GB" altLang="en-US" sz="1800" i="1" dirty="0" smtClean="0">
              <a:solidFill>
                <a:srgbClr val="006600"/>
              </a:solidFill>
            </a:endParaRPr>
          </a:p>
          <a:p>
            <a:pPr eaLnBrk="1" hangingPunct="1">
              <a:lnSpc>
                <a:spcPct val="80000"/>
              </a:lnSpc>
            </a:pPr>
            <a:r>
              <a:rPr lang="en-GB" altLang="en-US" sz="1800" i="1" dirty="0" smtClean="0">
                <a:solidFill>
                  <a:srgbClr val="006600"/>
                </a:solidFill>
              </a:rPr>
              <a:t>Nicholas.Hall@richmond.gov.uk</a:t>
            </a:r>
          </a:p>
          <a:p>
            <a:pPr eaLnBrk="1" hangingPunct="1">
              <a:lnSpc>
                <a:spcPct val="80000"/>
              </a:lnSpc>
            </a:pPr>
            <a:r>
              <a:rPr lang="en-GB" altLang="en-US" sz="1900" i="1" dirty="0" smtClean="0">
                <a:solidFill>
                  <a:srgbClr val="006600"/>
                </a:solidFill>
              </a:rPr>
              <a:t>0208 891 7079</a:t>
            </a:r>
            <a:endParaRPr lang="en-GB" altLang="en-US" sz="2400" i="1" dirty="0" smtClean="0">
              <a:solidFill>
                <a:srgbClr val="006600"/>
              </a:solidFill>
            </a:endParaRPr>
          </a:p>
        </p:txBody>
      </p:sp>
      <p:sp>
        <p:nvSpPr>
          <p:cNvPr id="3076" name="Text Box 2"/>
          <p:cNvSpPr txBox="1">
            <a:spLocks noChangeArrowheads="1"/>
          </p:cNvSpPr>
          <p:nvPr/>
        </p:nvSpPr>
        <p:spPr bwMode="auto">
          <a:xfrm>
            <a:off x="5003800" y="5589588"/>
            <a:ext cx="33845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sz="1200" dirty="0">
                <a:latin typeface="Arial" charset="0"/>
              </a:rPr>
              <a:t>All statistics contained within this document are provisional and cover the period between </a:t>
            </a:r>
            <a:r>
              <a:rPr lang="en-GB" altLang="en-US" sz="1200" dirty="0" smtClean="0">
                <a:latin typeface="Arial" charset="0"/>
              </a:rPr>
              <a:t>(01/04/2016-31/11/2016)</a:t>
            </a:r>
            <a:endParaRPr lang="en-GB" altLang="en-US" sz="1200"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21196" y="1124744"/>
            <a:ext cx="8229600" cy="57606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Road Safety</a:t>
            </a:r>
          </a:p>
        </p:txBody>
      </p:sp>
      <p:sp>
        <p:nvSpPr>
          <p:cNvPr id="2" name="Rectangle 1"/>
          <p:cNvSpPr/>
          <p:nvPr/>
        </p:nvSpPr>
        <p:spPr>
          <a:xfrm>
            <a:off x="251520" y="1700808"/>
            <a:ext cx="8784976" cy="3877985"/>
          </a:xfrm>
          <a:prstGeom prst="rect">
            <a:avLst/>
          </a:prstGeom>
        </p:spPr>
        <p:txBody>
          <a:bodyPr wrap="square">
            <a:spAutoFit/>
          </a:bodyPr>
          <a:lstStyle/>
          <a:p>
            <a:pPr marL="285750" indent="-285750" algn="l">
              <a:buFont typeface="Arial" panose="020B0604020202020204" pitchFamily="34" charset="0"/>
              <a:buChar char="•"/>
            </a:pPr>
            <a:r>
              <a:rPr lang="en-GB" sz="1800" dirty="0">
                <a:latin typeface="+mn-lt"/>
              </a:rPr>
              <a:t>Traffic data has been supplied by the Environment and Community Services department with data available from the year to March 2015 and year to March </a:t>
            </a:r>
            <a:r>
              <a:rPr lang="en-GB" sz="1800" dirty="0" smtClean="0">
                <a:latin typeface="+mn-lt"/>
              </a:rPr>
              <a:t>2016</a:t>
            </a:r>
          </a:p>
          <a:p>
            <a:pPr algn="l"/>
            <a:endParaRPr lang="en-GB" sz="1800" dirty="0">
              <a:latin typeface="+mn-lt"/>
            </a:endParaRPr>
          </a:p>
          <a:p>
            <a:pPr marL="285750" lvl="0" indent="-285750" algn="l">
              <a:buFont typeface="Arial" panose="020B0604020202020204" pitchFamily="34" charset="0"/>
              <a:buChar char="•"/>
            </a:pPr>
            <a:r>
              <a:rPr lang="en-GB" sz="1800" dirty="0">
                <a:latin typeface="+mn-lt"/>
              </a:rPr>
              <a:t>The data shows casualties in the borough are down by 16%, with 453 casualties in the 12 months to March 2016, compared to 539 in the year to March 2015</a:t>
            </a:r>
            <a:r>
              <a:rPr lang="en-GB" sz="1800" dirty="0" smtClean="0">
                <a:latin typeface="+mn-lt"/>
              </a:rPr>
              <a:t>.</a:t>
            </a:r>
          </a:p>
          <a:p>
            <a:pPr marL="285750" lvl="0" indent="-285750" algn="l">
              <a:buFont typeface="Arial" panose="020B0604020202020204" pitchFamily="34" charset="0"/>
              <a:buChar char="•"/>
            </a:pPr>
            <a:endParaRPr lang="en-GB" sz="1800" dirty="0">
              <a:latin typeface="+mn-lt"/>
            </a:endParaRPr>
          </a:p>
          <a:p>
            <a:pPr marL="285750" lvl="0" indent="-285750" algn="l">
              <a:buFont typeface="Arial" panose="020B0604020202020204" pitchFamily="34" charset="0"/>
              <a:buChar char="•"/>
            </a:pPr>
            <a:r>
              <a:rPr lang="en-GB" sz="1800" dirty="0">
                <a:latin typeface="+mn-lt"/>
              </a:rPr>
              <a:t>There was 1 fatality in the 12 months to March 2016, compared to 3 in the previous year</a:t>
            </a:r>
            <a:r>
              <a:rPr lang="en-GB" sz="1800" dirty="0" smtClean="0">
                <a:latin typeface="+mn-lt"/>
              </a:rPr>
              <a:t>.</a:t>
            </a:r>
          </a:p>
          <a:p>
            <a:pPr marL="285750" lvl="0" indent="-285750" algn="l">
              <a:buFont typeface="Arial" panose="020B0604020202020204" pitchFamily="34" charset="0"/>
              <a:buChar char="•"/>
            </a:pPr>
            <a:endParaRPr lang="en-GB" sz="1800" dirty="0">
              <a:latin typeface="+mn-lt"/>
            </a:endParaRPr>
          </a:p>
          <a:p>
            <a:pPr marL="285750" lvl="0" indent="-285750" algn="l">
              <a:buFont typeface="Arial" panose="020B0604020202020204" pitchFamily="34" charset="0"/>
              <a:buChar char="•"/>
            </a:pPr>
            <a:r>
              <a:rPr lang="en-GB" sz="1800" dirty="0">
                <a:latin typeface="+mn-lt"/>
              </a:rPr>
              <a:t>The number of people being killed or seriously injured in the 12 months to March 2016 was unchanged from the previous year</a:t>
            </a:r>
            <a:r>
              <a:rPr lang="en-GB" dirty="0"/>
              <a:t>.</a:t>
            </a:r>
          </a:p>
          <a:p>
            <a:pPr algn="l"/>
            <a:r>
              <a:rPr lang="en-GB" dirty="0"/>
              <a:t> </a:t>
            </a:r>
          </a:p>
        </p:txBody>
      </p:sp>
    </p:spTree>
    <p:extLst>
      <p:ext uri="{BB962C8B-B14F-4D97-AF65-F5344CB8AC3E}">
        <p14:creationId xmlns:p14="http://schemas.microsoft.com/office/powerpoint/2010/main" val="2136265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Suggested Priorities for 2017-18 </a:t>
            </a:r>
          </a:p>
        </p:txBody>
      </p:sp>
      <p:sp>
        <p:nvSpPr>
          <p:cNvPr id="13315" name="Rectangle 3"/>
          <p:cNvSpPr>
            <a:spLocks noGrp="1" noChangeArrowheads="1"/>
          </p:cNvSpPr>
          <p:nvPr>
            <p:ph type="body" idx="1"/>
          </p:nvPr>
        </p:nvSpPr>
        <p:spPr bwMode="auto">
          <a:xfrm>
            <a:off x="467544" y="1700808"/>
            <a:ext cx="8229600" cy="4797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spcBef>
                <a:spcPct val="50000"/>
              </a:spcBef>
              <a:buFontTx/>
              <a:buChar char="•"/>
            </a:pPr>
            <a:r>
              <a:rPr lang="en-GB" altLang="en-US" sz="2000" b="1" dirty="0" smtClean="0"/>
              <a:t>Safer Neighbourhoods;</a:t>
            </a:r>
          </a:p>
          <a:p>
            <a:pPr marL="0" indent="0" eaLnBrk="1" hangingPunct="1">
              <a:spcBef>
                <a:spcPct val="50000"/>
              </a:spcBef>
              <a:buNone/>
            </a:pPr>
            <a:r>
              <a:rPr lang="en-GB" altLang="en-US" sz="2000" b="1" dirty="0"/>
              <a:t> </a:t>
            </a:r>
            <a:r>
              <a:rPr lang="en-GB" altLang="en-US" sz="2000" b="1" dirty="0" smtClean="0"/>
              <a:t>   - </a:t>
            </a:r>
            <a:r>
              <a:rPr lang="en-GB" altLang="en-US" sz="1600" b="1" dirty="0" smtClean="0"/>
              <a:t>Local Priorities: </a:t>
            </a:r>
            <a:r>
              <a:rPr lang="en-GB" altLang="en-US" sz="1400" b="1" dirty="0" smtClean="0"/>
              <a:t>Burglary, Vehicle Crime, ASB, Crimes Against the Elderly</a:t>
            </a:r>
          </a:p>
          <a:p>
            <a:pPr marL="0" indent="0" eaLnBrk="1" hangingPunct="1">
              <a:spcBef>
                <a:spcPct val="50000"/>
              </a:spcBef>
              <a:buNone/>
            </a:pPr>
            <a:r>
              <a:rPr lang="en-GB" altLang="en-US" sz="1400" b="1" dirty="0" smtClean="0"/>
              <a:t>      - Measures to be confirmed</a:t>
            </a:r>
          </a:p>
          <a:p>
            <a:pPr marL="0" indent="0" eaLnBrk="1" hangingPunct="1">
              <a:spcBef>
                <a:spcPct val="50000"/>
              </a:spcBef>
              <a:buNone/>
            </a:pPr>
            <a:endParaRPr lang="en-GB" altLang="en-US" sz="2000" b="1" dirty="0" smtClean="0"/>
          </a:p>
          <a:p>
            <a:pPr eaLnBrk="1" hangingPunct="1">
              <a:buFontTx/>
              <a:buChar char="•"/>
            </a:pPr>
            <a:r>
              <a:rPr lang="en-GB" altLang="en-US" sz="2000" b="1" dirty="0" smtClean="0"/>
              <a:t>Reducing Re-Offending;</a:t>
            </a:r>
          </a:p>
          <a:p>
            <a:pPr eaLnBrk="1" hangingPunct="1">
              <a:buFontTx/>
              <a:buChar char="•"/>
            </a:pPr>
            <a:endParaRPr lang="en-GB" altLang="en-US" sz="2000" b="1" dirty="0" smtClean="0"/>
          </a:p>
          <a:p>
            <a:pPr eaLnBrk="1" hangingPunct="1">
              <a:buFontTx/>
              <a:buChar char="•"/>
            </a:pPr>
            <a:r>
              <a:rPr lang="en-GB" altLang="en-US" sz="2000" b="1" dirty="0" smtClean="0"/>
              <a:t>Tackling Violence Against Women and Girls ;  </a:t>
            </a:r>
          </a:p>
          <a:p>
            <a:pPr eaLnBrk="1" hangingPunct="1">
              <a:buFontTx/>
              <a:buChar char="•"/>
            </a:pPr>
            <a:endParaRPr lang="en-GB" altLang="en-US" sz="2000" b="1" dirty="0" smtClean="0"/>
          </a:p>
          <a:p>
            <a:pPr eaLnBrk="1" hangingPunct="1">
              <a:buFontTx/>
              <a:buChar char="•"/>
            </a:pPr>
            <a:r>
              <a:rPr lang="en-GB" altLang="en-US" sz="2000" b="1" dirty="0" smtClean="0"/>
              <a:t>Keep Children and Young People Safe;</a:t>
            </a:r>
          </a:p>
          <a:p>
            <a:pPr marL="0" indent="0" eaLnBrk="1" hangingPunct="1">
              <a:buNone/>
            </a:pPr>
            <a:endParaRPr lang="en-GB" altLang="en-US" sz="2000" b="1" dirty="0" smtClean="0"/>
          </a:p>
          <a:p>
            <a:pPr eaLnBrk="1" hangingPunct="1">
              <a:buFontTx/>
              <a:buChar char="•"/>
            </a:pPr>
            <a:r>
              <a:rPr lang="en-GB" altLang="en-US" sz="2000" b="1" dirty="0" smtClean="0"/>
              <a:t>Standing Together Against Extremism and Hatred</a:t>
            </a:r>
          </a:p>
          <a:p>
            <a:pPr marL="0" indent="0" eaLnBrk="1" hangingPunct="1">
              <a:buNone/>
            </a:pPr>
            <a:endParaRPr lang="en-GB" altLang="en-US" sz="2000" b="1" dirty="0" smtClean="0"/>
          </a:p>
          <a:p>
            <a:pPr marL="0" indent="0" eaLnBrk="1" hangingPunct="1">
              <a:buNone/>
            </a:pPr>
            <a:r>
              <a:rPr lang="en-GB" altLang="en-US" sz="1400" b="1" dirty="0"/>
              <a:t> </a:t>
            </a:r>
            <a:r>
              <a:rPr lang="en-GB" altLang="en-US" sz="1400" b="1" dirty="0" smtClean="0"/>
              <a:t>      - Mandatory high harm measures to </a:t>
            </a:r>
            <a:r>
              <a:rPr lang="en-GB" altLang="en-US" sz="1400" b="1" smtClean="0"/>
              <a:t>be confirmed</a:t>
            </a:r>
            <a:endParaRPr lang="en-GB" altLang="en-US" sz="1400" b="1" dirty="0"/>
          </a:p>
          <a:p>
            <a:pPr eaLnBrk="1" hangingPunct="1">
              <a:buFontTx/>
              <a:buChar char="•"/>
            </a:pPr>
            <a:endParaRPr lang="en-GB" altLang="en-US" sz="2000" b="1" dirty="0" smtClean="0"/>
          </a:p>
          <a:p>
            <a:pPr eaLnBrk="1" hangingPunct="1">
              <a:buFont typeface="Wingdings" pitchFamily="2" charset="2"/>
              <a:buNone/>
            </a:pPr>
            <a:endParaRPr lang="en-GB" altLang="en-US" sz="20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23850" y="10525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t>   </a:t>
            </a:r>
            <a:r>
              <a:rPr lang="en-GB" altLang="en-US" sz="2800" dirty="0" smtClean="0">
                <a:solidFill>
                  <a:srgbClr val="006600"/>
                </a:solidFill>
              </a:rPr>
              <a:t>What is a Strategic Assessment?</a:t>
            </a:r>
            <a:r>
              <a:rPr lang="en-GB" altLang="en-US" dirty="0" smtClean="0">
                <a:solidFill>
                  <a:srgbClr val="006600"/>
                </a:solidFill>
              </a:rPr>
              <a:t/>
            </a:r>
            <a:br>
              <a:rPr lang="en-GB" altLang="en-US" dirty="0" smtClean="0">
                <a:solidFill>
                  <a:srgbClr val="006600"/>
                </a:solidFill>
              </a:rPr>
            </a:br>
            <a:endParaRPr lang="en-GB" altLang="en-US" dirty="0" smtClean="0">
              <a:solidFill>
                <a:srgbClr val="006600"/>
              </a:solidFill>
            </a:endParaRPr>
          </a:p>
        </p:txBody>
      </p:sp>
      <p:sp>
        <p:nvSpPr>
          <p:cNvPr id="4099" name="Rectangle 3"/>
          <p:cNvSpPr>
            <a:spLocks noGrp="1" noChangeArrowheads="1"/>
          </p:cNvSpPr>
          <p:nvPr>
            <p:ph type="body" idx="1"/>
          </p:nvPr>
        </p:nvSpPr>
        <p:spPr bwMode="auto">
          <a:xfrm>
            <a:off x="179388" y="1125538"/>
            <a:ext cx="8964612" cy="49974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lnSpc>
                <a:spcPct val="90000"/>
              </a:lnSpc>
              <a:defRPr/>
            </a:pPr>
            <a:endParaRPr lang="en-GB" altLang="en-US" sz="2000" dirty="0" smtClean="0"/>
          </a:p>
          <a:p>
            <a:pPr eaLnBrk="1" hangingPunct="1">
              <a:lnSpc>
                <a:spcPct val="90000"/>
              </a:lnSpc>
              <a:defRPr/>
            </a:pPr>
            <a:endParaRPr lang="en-GB" altLang="en-US" sz="2000" dirty="0"/>
          </a:p>
          <a:p>
            <a:pPr eaLnBrk="1" hangingPunct="1">
              <a:lnSpc>
                <a:spcPct val="90000"/>
              </a:lnSpc>
              <a:defRPr/>
            </a:pPr>
            <a:r>
              <a:rPr lang="en-GB" altLang="en-US" sz="2000" dirty="0" smtClean="0"/>
              <a:t>The 2016-17 Strategic Intelligence Assessment is a statutory document produced on a yearly basis.  Its purpose is to provide an overview of crime and disorder for the previous year, and to make recommendations as to the Community Safety Partnership priorities for the forthcoming year.</a:t>
            </a:r>
          </a:p>
          <a:p>
            <a:pPr marL="533400" indent="-533400" eaLnBrk="1" hangingPunct="1">
              <a:lnSpc>
                <a:spcPct val="90000"/>
              </a:lnSpc>
              <a:defRPr/>
            </a:pPr>
            <a:endParaRPr lang="en-GB" altLang="en-US" sz="2000" dirty="0" smtClean="0"/>
          </a:p>
          <a:p>
            <a:pPr marL="355600" indent="-355600" eaLnBrk="1" hangingPunct="1">
              <a:lnSpc>
                <a:spcPct val="90000"/>
              </a:lnSpc>
              <a:defRPr/>
            </a:pPr>
            <a:r>
              <a:rPr lang="en-GB" altLang="en-US" sz="2000" dirty="0" smtClean="0"/>
              <a:t>It is a Partnership assessment and includes analysis of data and expert information from a number of sources:</a:t>
            </a:r>
          </a:p>
          <a:p>
            <a:pPr marL="533400" indent="-533400" eaLnBrk="1" hangingPunct="1">
              <a:lnSpc>
                <a:spcPct val="90000"/>
              </a:lnSpc>
              <a:defRPr/>
            </a:pPr>
            <a:endParaRPr lang="en-GB" altLang="en-US" sz="2000" dirty="0" smtClean="0"/>
          </a:p>
          <a:p>
            <a:pPr marL="914400" lvl="1" indent="-457200" eaLnBrk="1" hangingPunct="1">
              <a:lnSpc>
                <a:spcPct val="90000"/>
              </a:lnSpc>
              <a:buFontTx/>
              <a:buNone/>
              <a:defRPr/>
            </a:pPr>
            <a:r>
              <a:rPr lang="en-GB" altLang="en-US" sz="2000" b="1" dirty="0" smtClean="0">
                <a:solidFill>
                  <a:srgbClr val="006600"/>
                </a:solidFill>
              </a:rPr>
              <a:t> Police 				London Ambulance Service</a:t>
            </a:r>
          </a:p>
          <a:p>
            <a:pPr marL="533400" indent="-533400" eaLnBrk="1" hangingPunct="1">
              <a:lnSpc>
                <a:spcPct val="90000"/>
              </a:lnSpc>
              <a:buFontTx/>
              <a:buNone/>
              <a:defRPr/>
            </a:pPr>
            <a:r>
              <a:rPr lang="en-GB" altLang="en-US" sz="2000" b="1" dirty="0" smtClean="0">
                <a:solidFill>
                  <a:srgbClr val="006600"/>
                </a:solidFill>
              </a:rPr>
              <a:t>	Richmond Council 		London Fire Brigade</a:t>
            </a:r>
          </a:p>
          <a:p>
            <a:pPr marL="533400" indent="-533400" eaLnBrk="1" hangingPunct="1">
              <a:lnSpc>
                <a:spcPct val="90000"/>
              </a:lnSpc>
              <a:buFontTx/>
              <a:buNone/>
              <a:defRPr/>
            </a:pPr>
            <a:r>
              <a:rPr lang="en-GB" altLang="en-US" sz="2000" b="1" dirty="0" smtClean="0">
                <a:solidFill>
                  <a:srgbClr val="006600"/>
                </a:solidFill>
              </a:rPr>
              <a:t>	NHS Richmond	             		Achieving for Children        </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London Probation Service </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          - Community Rehabilitation Company</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          - National Probation Service</a:t>
            </a:r>
          </a:p>
          <a:p>
            <a:pPr marL="533400" indent="-533400" eaLnBrk="1" hangingPunct="1">
              <a:lnSpc>
                <a:spcPct val="90000"/>
              </a:lnSpc>
              <a:buFontTx/>
              <a:buNone/>
              <a:defRPr/>
            </a:pPr>
            <a:endParaRPr lang="en-GB" altLang="en-US" sz="2000" b="1" dirty="0" smtClean="0">
              <a:solidFill>
                <a:srgbClr val="006600"/>
              </a:solidFill>
            </a:endParaRPr>
          </a:p>
          <a:p>
            <a:pPr marL="0" indent="0" eaLnBrk="1" hangingPunct="1">
              <a:lnSpc>
                <a:spcPct val="90000"/>
              </a:lnSpc>
              <a:buNone/>
              <a:defRPr/>
            </a:pPr>
            <a:endParaRPr lang="en-GB"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68313" y="1196975"/>
            <a:ext cx="8229600" cy="5667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Community Safety Partnership Priorities</a:t>
            </a:r>
          </a:p>
        </p:txBody>
      </p:sp>
      <p:sp>
        <p:nvSpPr>
          <p:cNvPr id="5123" name="Rectangle 3"/>
          <p:cNvSpPr>
            <a:spLocks noChangeArrowheads="1"/>
          </p:cNvSpPr>
          <p:nvPr/>
        </p:nvSpPr>
        <p:spPr bwMode="auto">
          <a:xfrm>
            <a:off x="457200" y="1557338"/>
            <a:ext cx="8229600" cy="492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lnSpc>
                <a:spcPct val="80000"/>
              </a:lnSpc>
              <a:spcBef>
                <a:spcPct val="20000"/>
              </a:spcBef>
              <a:buClr>
                <a:schemeClr val="tx1"/>
              </a:buClr>
              <a:buSzPct val="75000"/>
              <a:buFont typeface="Wingdings" pitchFamily="2" charset="2"/>
              <a:buNone/>
            </a:pPr>
            <a:endParaRPr lang="en-US" altLang="en-US" sz="2000" b="1" dirty="0">
              <a:latin typeface="Arial" charset="0"/>
            </a:endParaRPr>
          </a:p>
        </p:txBody>
      </p:sp>
      <p:sp>
        <p:nvSpPr>
          <p:cNvPr id="5124" name="Text Box 5"/>
          <p:cNvSpPr txBox="1">
            <a:spLocks noChangeArrowheads="1"/>
          </p:cNvSpPr>
          <p:nvPr/>
        </p:nvSpPr>
        <p:spPr bwMode="auto">
          <a:xfrm>
            <a:off x="827088" y="1700213"/>
            <a:ext cx="67691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altLang="en-US" sz="2000" b="1" dirty="0">
                <a:latin typeface="Arial" charset="0"/>
              </a:rPr>
              <a:t>The following areas were identified as priorities for the CSP from </a:t>
            </a:r>
            <a:r>
              <a:rPr lang="en-GB" altLang="en-US" sz="2000" b="1" dirty="0" smtClean="0">
                <a:latin typeface="Arial" charset="0"/>
              </a:rPr>
              <a:t>the  </a:t>
            </a:r>
            <a:r>
              <a:rPr lang="en-GB" altLang="en-US" sz="2000" b="1" dirty="0">
                <a:latin typeface="Arial" charset="0"/>
              </a:rPr>
              <a:t>Strategic </a:t>
            </a:r>
            <a:r>
              <a:rPr lang="en-GB" altLang="en-US" sz="2000" b="1" dirty="0" smtClean="0">
                <a:latin typeface="Arial" charset="0"/>
              </a:rPr>
              <a:t>Assessment 2015-16:</a:t>
            </a:r>
          </a:p>
          <a:p>
            <a:pPr algn="l" eaLnBrk="1" hangingPunct="1">
              <a:spcBef>
                <a:spcPct val="50000"/>
              </a:spcBef>
            </a:pPr>
            <a:endParaRPr lang="en-GB" altLang="en-US" sz="2000" b="1" dirty="0">
              <a:latin typeface="Arial" charset="0"/>
            </a:endParaRPr>
          </a:p>
          <a:p>
            <a:pPr algn="l" eaLnBrk="1" hangingPunct="1">
              <a:spcBef>
                <a:spcPts val="0"/>
              </a:spcBef>
              <a:buFontTx/>
              <a:buChar char="•"/>
            </a:pPr>
            <a:r>
              <a:rPr lang="en-GB" altLang="en-US" sz="2000" b="1" dirty="0">
                <a:latin typeface="Arial" charset="0"/>
              </a:rPr>
              <a:t> Anti-social behaviour (ASB</a:t>
            </a:r>
            <a:r>
              <a:rPr lang="en-GB" altLang="en-US" sz="2000" b="1" dirty="0" smtClean="0">
                <a:latin typeface="Arial" charset="0"/>
              </a:rPr>
              <a:t>);</a:t>
            </a:r>
          </a:p>
          <a:p>
            <a:pPr algn="l" eaLnBrk="1" hangingPunct="1">
              <a:spcBef>
                <a:spcPts val="0"/>
              </a:spcBef>
              <a:buFontTx/>
              <a:buChar char="•"/>
            </a:pPr>
            <a:endParaRPr lang="en-GB" altLang="en-US" sz="2000" b="1" dirty="0">
              <a:latin typeface="Arial" charset="0"/>
            </a:endParaRPr>
          </a:p>
          <a:p>
            <a:pPr algn="l" eaLnBrk="1" hangingPunct="1">
              <a:spcBef>
                <a:spcPts val="0"/>
              </a:spcBef>
              <a:buFontTx/>
              <a:buChar char="•"/>
            </a:pPr>
            <a:r>
              <a:rPr lang="en-GB" altLang="en-US" sz="2000" b="1" dirty="0">
                <a:latin typeface="Arial" charset="0"/>
              </a:rPr>
              <a:t> Town centre </a:t>
            </a:r>
            <a:r>
              <a:rPr lang="en-GB" altLang="en-US" sz="2000" b="1" dirty="0" smtClean="0">
                <a:latin typeface="Arial" charset="0"/>
              </a:rPr>
              <a:t>crime </a:t>
            </a:r>
            <a:r>
              <a:rPr lang="en-GB" altLang="en-US" sz="2000" b="1" dirty="0">
                <a:latin typeface="Arial" charset="0"/>
              </a:rPr>
              <a:t>and </a:t>
            </a:r>
            <a:r>
              <a:rPr lang="en-GB" altLang="en-US" sz="2000" b="1" dirty="0" smtClean="0">
                <a:latin typeface="Arial" charset="0"/>
              </a:rPr>
              <a:t>night </a:t>
            </a:r>
            <a:r>
              <a:rPr lang="en-GB" altLang="en-US" sz="2000" b="1" dirty="0">
                <a:latin typeface="Arial" charset="0"/>
              </a:rPr>
              <a:t>t</a:t>
            </a:r>
            <a:r>
              <a:rPr lang="en-GB" altLang="en-US" sz="2000" b="1" dirty="0" smtClean="0">
                <a:latin typeface="Arial" charset="0"/>
              </a:rPr>
              <a:t>ime </a:t>
            </a:r>
            <a:r>
              <a:rPr lang="en-GB" altLang="en-US" sz="2000" b="1" dirty="0">
                <a:latin typeface="Arial" charset="0"/>
              </a:rPr>
              <a:t>e</a:t>
            </a:r>
            <a:r>
              <a:rPr lang="en-GB" altLang="en-US" sz="2000" b="1" dirty="0" smtClean="0">
                <a:latin typeface="Arial" charset="0"/>
              </a:rPr>
              <a:t>conomy;</a:t>
            </a:r>
            <a:endParaRPr lang="en-GB" altLang="en-US" sz="2000" b="1" dirty="0">
              <a:latin typeface="Arial" charset="0"/>
            </a:endParaRP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Domestic abuse;  </a:t>
            </a: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Re-offending including drugs misuse;</a:t>
            </a: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a:t>
            </a:r>
            <a:r>
              <a:rPr lang="en-GB" altLang="en-US" sz="2000" b="1" dirty="0" smtClean="0">
                <a:latin typeface="Arial" charset="0"/>
              </a:rPr>
              <a:t>Burglary;</a:t>
            </a:r>
            <a:endParaRPr lang="en-GB" altLang="en-US" sz="2000" b="1" dirty="0">
              <a:latin typeface="Arial" charset="0"/>
            </a:endParaRP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High volume low level crime awareness</a:t>
            </a:r>
            <a:r>
              <a:rPr lang="en-GB" altLang="en-US" sz="2000" b="1" dirty="0" smtClean="0">
                <a:latin typeface="Arial" charset="0"/>
              </a:rPr>
              <a:t>.</a:t>
            </a:r>
            <a:r>
              <a:rPr lang="en-GB" altLang="en-US" sz="2000" b="1" u="sng" dirty="0" smtClean="0">
                <a:latin typeface="Arial" charset="0"/>
              </a:rPr>
              <a:t> </a:t>
            </a:r>
            <a:endParaRPr lang="en-GB" altLang="en-US" sz="2000" b="1" u="sng" dirty="0">
              <a:latin typeface="Arial" charset="0"/>
            </a:endParaRPr>
          </a:p>
          <a:p>
            <a:pPr eaLnBrk="1" hangingPunct="1"/>
            <a:endParaRPr lang="en-GB" altLang="en-US" sz="2000" b="1" u="sng"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9413" y="1052736"/>
            <a:ext cx="8229600" cy="5667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1. A Safer London</a:t>
            </a:r>
            <a:endParaRPr lang="en-GB" altLang="en-US" sz="2000" dirty="0" smtClean="0">
              <a:solidFill>
                <a:srgbClr val="006600"/>
              </a:solidFill>
            </a:endParaRPr>
          </a:p>
        </p:txBody>
      </p:sp>
      <p:sp>
        <p:nvSpPr>
          <p:cNvPr id="8195" name="Rectangle 9"/>
          <p:cNvSpPr>
            <a:spLocks noChangeArrowheads="1"/>
          </p:cNvSpPr>
          <p:nvPr/>
        </p:nvSpPr>
        <p:spPr bwMode="auto">
          <a:xfrm>
            <a:off x="379413" y="1772816"/>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1"/>
              </a:buClr>
              <a:buSzPct val="75000"/>
              <a:buFont typeface="Wingdings" pitchFamily="2" charset="2"/>
              <a:buChar char="l"/>
            </a:pPr>
            <a:r>
              <a:rPr lang="en-GB" altLang="en-US" sz="1800" dirty="0">
                <a:latin typeface="Arial" charset="0"/>
              </a:rPr>
              <a:t>Richmond upon Thames is currently the </a:t>
            </a:r>
            <a:r>
              <a:rPr lang="en-GB" altLang="en-US" sz="1800" dirty="0" smtClean="0">
                <a:latin typeface="Arial" charset="0"/>
              </a:rPr>
              <a:t>fourth </a:t>
            </a:r>
            <a:r>
              <a:rPr lang="en-GB" altLang="en-US" sz="1800" dirty="0">
                <a:latin typeface="Arial" charset="0"/>
              </a:rPr>
              <a:t>safest borough in London for overall crime. The safest borough is Bexley. Our most similar borough (by crime rate per 1,000 population</a:t>
            </a:r>
            <a:r>
              <a:rPr lang="en-GB" altLang="en-US" sz="1800" dirty="0">
                <a:solidFill>
                  <a:schemeClr val="tx1">
                    <a:lumMod val="75000"/>
                  </a:schemeClr>
                </a:solidFill>
                <a:latin typeface="Arial" charset="0"/>
              </a:rPr>
              <a:t>) </a:t>
            </a:r>
            <a:r>
              <a:rPr lang="en-GB" altLang="en-US" sz="1800" dirty="0" smtClean="0">
                <a:solidFill>
                  <a:schemeClr val="tx1">
                    <a:lumMod val="75000"/>
                  </a:schemeClr>
                </a:solidFill>
                <a:latin typeface="Arial" charset="0"/>
              </a:rPr>
              <a:t>is </a:t>
            </a:r>
            <a:r>
              <a:rPr lang="en-GB" altLang="en-US" sz="1800" dirty="0">
                <a:latin typeface="Arial" charset="0"/>
              </a:rPr>
              <a:t>Kingston, which is fifth;</a:t>
            </a:r>
            <a:r>
              <a:rPr lang="en-GB" altLang="en-US" sz="1800" i="1" dirty="0">
                <a:latin typeface="Arial" charset="0"/>
              </a:rPr>
              <a:t> (12 months rolling</a:t>
            </a:r>
            <a:r>
              <a:rPr lang="en-GB" altLang="en-US" sz="1800" i="1" dirty="0" smtClean="0">
                <a:latin typeface="Arial" charset="0"/>
              </a:rPr>
              <a:t>); </a:t>
            </a:r>
          </a:p>
          <a:p>
            <a:pPr algn="l" eaLnBrk="1" hangingPunct="1">
              <a:spcBef>
                <a:spcPct val="20000"/>
              </a:spcBef>
              <a:buClr>
                <a:schemeClr val="tx1"/>
              </a:buClr>
              <a:buSzPct val="75000"/>
              <a:buFont typeface="Wingdings" pitchFamily="2" charset="2"/>
              <a:buChar char="l"/>
            </a:pPr>
            <a:endParaRPr lang="en-GB" altLang="en-US" sz="1800" i="1"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a:latin typeface="Arial" charset="0"/>
              </a:rPr>
              <a:t>Richmond is the safest borough for violent offences in London</a:t>
            </a:r>
            <a:r>
              <a:rPr lang="en-GB" altLang="en-US" sz="1800" dirty="0" smtClean="0">
                <a:latin typeface="Arial" charset="0"/>
              </a:rPr>
              <a:t>, (</a:t>
            </a:r>
            <a:r>
              <a:rPr lang="en-GB" altLang="en-US" sz="1800" dirty="0">
                <a:latin typeface="Arial" charset="0"/>
              </a:rPr>
              <a:t>a rate of </a:t>
            </a:r>
            <a:r>
              <a:rPr lang="en-GB" altLang="en-US" sz="1800" dirty="0" smtClean="0">
                <a:latin typeface="Arial" charset="0"/>
              </a:rPr>
              <a:t>18.26  </a:t>
            </a:r>
            <a:r>
              <a:rPr lang="en-GB" altLang="en-US" sz="1800" dirty="0">
                <a:latin typeface="Arial" charset="0"/>
              </a:rPr>
              <a:t>crimes per 1,000 population, compared to the next borough </a:t>
            </a:r>
            <a:r>
              <a:rPr lang="en-GB" altLang="en-US" sz="1800" dirty="0" smtClean="0">
                <a:latin typeface="Arial" charset="0"/>
              </a:rPr>
              <a:t>(Harrow) </a:t>
            </a:r>
            <a:r>
              <a:rPr lang="en-GB" altLang="en-US" sz="1800" dirty="0">
                <a:latin typeface="Arial" charset="0"/>
              </a:rPr>
              <a:t>which had </a:t>
            </a:r>
            <a:r>
              <a:rPr lang="en-GB" altLang="en-US" sz="1800" dirty="0" smtClean="0">
                <a:latin typeface="Arial" charset="0"/>
              </a:rPr>
              <a:t>20.7 </a:t>
            </a:r>
            <a:r>
              <a:rPr lang="en-GB" altLang="en-US" sz="1800" dirty="0">
                <a:latin typeface="Arial" charset="0"/>
              </a:rPr>
              <a:t>crimes per 1,000); (</a:t>
            </a:r>
            <a:r>
              <a:rPr lang="en-GB" altLang="en-US" sz="1800" i="1" dirty="0">
                <a:latin typeface="Arial" charset="0"/>
              </a:rPr>
              <a:t>12 months rolling</a:t>
            </a:r>
            <a:r>
              <a:rPr lang="en-GB" altLang="en-US" sz="1800" i="1" dirty="0" smtClean="0">
                <a:latin typeface="Arial" charset="0"/>
              </a:rPr>
              <a:t>);</a:t>
            </a:r>
            <a:endParaRPr lang="en-GB" altLang="en-US" sz="1800" i="1" dirty="0">
              <a:latin typeface="Arial" charset="0"/>
            </a:endParaRPr>
          </a:p>
          <a:p>
            <a:pPr marL="0" indent="0" algn="l" eaLnBrk="1" hangingPunct="1">
              <a:spcBef>
                <a:spcPct val="20000"/>
              </a:spcBef>
              <a:buClr>
                <a:schemeClr val="tx1"/>
              </a:buClr>
              <a:buSzPct val="75000"/>
            </a:pPr>
            <a:endParaRPr lang="en-GB" altLang="en-US" sz="1800"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smtClean="0">
                <a:latin typeface="Arial" charset="0"/>
              </a:rPr>
              <a:t>Overall, crime in the borough is higher by 658 (+9%) crimes from April-November 2016, compared to April-November 2015.</a:t>
            </a:r>
          </a:p>
          <a:p>
            <a:pPr algn="l" eaLnBrk="1" hangingPunct="1">
              <a:spcBef>
                <a:spcPct val="20000"/>
              </a:spcBef>
              <a:buClr>
                <a:schemeClr val="tx1"/>
              </a:buClr>
              <a:buSzPct val="75000"/>
              <a:buFont typeface="Wingdings" pitchFamily="2" charset="2"/>
              <a:buChar char="l"/>
            </a:pPr>
            <a:endParaRPr lang="en-GB" altLang="en-US" sz="1800"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smtClean="0">
                <a:latin typeface="Arial" charset="0"/>
              </a:rPr>
              <a:t>Police recorded ASB is up by 7%% (+ 181 calls)</a:t>
            </a:r>
          </a:p>
          <a:p>
            <a:pPr algn="l" eaLnBrk="1" hangingPunct="1">
              <a:spcBef>
                <a:spcPct val="20000"/>
              </a:spcBef>
              <a:buClr>
                <a:schemeClr val="tx1"/>
              </a:buClr>
              <a:buSzPct val="75000"/>
              <a:buFont typeface="Wingdings" pitchFamily="2" charset="2"/>
              <a:buChar char="l"/>
            </a:pPr>
            <a:endParaRPr lang="en-GB" altLang="en-US" sz="1800"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smtClean="0">
                <a:latin typeface="Arial" charset="0"/>
              </a:rPr>
              <a:t>Council recorded ASB is up by 30% (+1117 reports)</a:t>
            </a:r>
            <a:endParaRPr lang="en-GB" altLang="en-US" sz="1800" dirty="0">
              <a:latin typeface="Arial" charset="0"/>
            </a:endParaRPr>
          </a:p>
          <a:p>
            <a:pPr algn="l" eaLnBrk="1" hangingPunct="1">
              <a:lnSpc>
                <a:spcPct val="80000"/>
              </a:lnSpc>
              <a:spcBef>
                <a:spcPct val="20000"/>
              </a:spcBef>
              <a:buClr>
                <a:schemeClr val="tx1"/>
              </a:buClr>
              <a:buSzPct val="75000"/>
              <a:buFont typeface="Wingdings" pitchFamily="2" charset="2"/>
              <a:buNone/>
            </a:pPr>
            <a:endParaRPr lang="en-GB" altLang="en-US"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60482728"/>
              </p:ext>
            </p:extLst>
          </p:nvPr>
        </p:nvGraphicFramePr>
        <p:xfrm>
          <a:off x="611560" y="1628800"/>
          <a:ext cx="7992888" cy="4968549"/>
        </p:xfrm>
        <a:graphic>
          <a:graphicData uri="http://schemas.openxmlformats.org/drawingml/2006/table">
            <a:tbl>
              <a:tblPr firstRow="1" firstCol="1" bandRow="1">
                <a:tableStyleId>{5C22544A-7EE6-4342-B048-85BDC9FD1C3A}</a:tableStyleId>
              </a:tblPr>
              <a:tblGrid>
                <a:gridCol w="3085248"/>
                <a:gridCol w="908448"/>
                <a:gridCol w="2587982"/>
                <a:gridCol w="1411210"/>
              </a:tblGrid>
              <a:tr h="494404">
                <a:tc>
                  <a:txBody>
                    <a:bodyPr/>
                    <a:lstStyle/>
                    <a:p>
                      <a:pPr algn="ctr">
                        <a:lnSpc>
                          <a:spcPct val="115000"/>
                        </a:lnSpc>
                        <a:spcAft>
                          <a:spcPts val="0"/>
                        </a:spcAft>
                      </a:pPr>
                      <a:r>
                        <a:rPr lang="en-GB" sz="1400" dirty="0">
                          <a:solidFill>
                            <a:schemeClr val="tx1"/>
                          </a:solidFill>
                          <a:effectLst/>
                        </a:rPr>
                        <a:t>CRIME TYPE</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solidFill>
                            <a:schemeClr val="tx1"/>
                          </a:solidFill>
                          <a:effectLst/>
                        </a:rPr>
                        <a:t>TOTAL</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solidFill>
                            <a:schemeClr val="tx1"/>
                          </a:solidFill>
                          <a:effectLst/>
                        </a:rPr>
                        <a:t>CHANGE </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solidFill>
                            <a:schemeClr val="tx1"/>
                          </a:solidFill>
                          <a:effectLst/>
                        </a:rPr>
                        <a:t>POSITION   </a:t>
                      </a:r>
                      <a:endParaRPr lang="en-GB" sz="1400" dirty="0">
                        <a:solidFill>
                          <a:schemeClr val="tx1"/>
                        </a:solidFill>
                        <a:effectLst/>
                        <a:latin typeface="Calibri"/>
                        <a:ea typeface="Calibri"/>
                        <a:cs typeface="Times New Roman"/>
                      </a:endParaRPr>
                    </a:p>
                  </a:txBody>
                  <a:tcPr marL="68580" marR="68580" marT="0" marB="0" anchor="ctr"/>
                </a:tc>
              </a:tr>
              <a:tr h="494404">
                <a:tc>
                  <a:txBody>
                    <a:bodyPr/>
                    <a:lstStyle/>
                    <a:p>
                      <a:pPr algn="ctr">
                        <a:lnSpc>
                          <a:spcPct val="115000"/>
                        </a:lnSpc>
                        <a:spcAft>
                          <a:spcPts val="0"/>
                        </a:spcAft>
                      </a:pPr>
                      <a:r>
                        <a:rPr lang="en-GB" sz="1400" dirty="0">
                          <a:solidFill>
                            <a:schemeClr val="tx1"/>
                          </a:solidFill>
                          <a:effectLst/>
                        </a:rPr>
                        <a:t>ALL CRIME</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7946</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Up </a:t>
                      </a:r>
                      <a:r>
                        <a:rPr lang="en-GB" sz="1400" dirty="0" smtClean="0">
                          <a:effectLst/>
                        </a:rPr>
                        <a:t>9% </a:t>
                      </a:r>
                      <a:r>
                        <a:rPr lang="en-GB" sz="1400" dirty="0">
                          <a:effectLst/>
                        </a:rPr>
                        <a:t>(+ </a:t>
                      </a:r>
                      <a:r>
                        <a:rPr lang="en-GB" sz="1400" dirty="0" smtClean="0">
                          <a:effectLst/>
                        </a:rPr>
                        <a:t>658 </a:t>
                      </a:r>
                      <a:r>
                        <a:rPr lang="en-GB" sz="1400" dirty="0">
                          <a:effectLst/>
                        </a:rPr>
                        <a:t>crimes)</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4th/32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algn="ctr">
                        <a:lnSpc>
                          <a:spcPct val="115000"/>
                        </a:lnSpc>
                        <a:spcAft>
                          <a:spcPts val="0"/>
                        </a:spcAft>
                      </a:pPr>
                      <a:r>
                        <a:rPr lang="en-GB" sz="1400" dirty="0">
                          <a:solidFill>
                            <a:schemeClr val="tx1"/>
                          </a:solidFill>
                          <a:effectLst/>
                        </a:rPr>
                        <a:t>BURGLARY</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917</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Down </a:t>
                      </a:r>
                      <a:r>
                        <a:rPr lang="en-GB" sz="1400" dirty="0" smtClean="0">
                          <a:effectLst/>
                        </a:rPr>
                        <a:t>0% </a:t>
                      </a:r>
                      <a:r>
                        <a:rPr lang="en-GB" sz="1400" dirty="0">
                          <a:effectLst/>
                        </a:rPr>
                        <a:t>(- </a:t>
                      </a:r>
                      <a:r>
                        <a:rPr lang="en-GB" sz="1400" dirty="0" smtClean="0">
                          <a:effectLst/>
                        </a:rPr>
                        <a:t>4 </a:t>
                      </a:r>
                      <a:r>
                        <a:rPr lang="en-GB" sz="1400" dirty="0">
                          <a:effectLst/>
                        </a:rPr>
                        <a:t>crimes)</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8th/32</a:t>
                      </a:r>
                      <a:endParaRPr lang="en-GB" sz="1400" dirty="0">
                        <a:solidFill>
                          <a:srgbClr val="FFFFFF"/>
                        </a:solidFill>
                        <a:effectLst/>
                        <a:latin typeface="Calibri"/>
                        <a:ea typeface="Calibri"/>
                        <a:cs typeface="Times New Roman"/>
                      </a:endParaRPr>
                    </a:p>
                  </a:txBody>
                  <a:tcPr marL="68580" marR="68580" marT="0" marB="0" anchor="ctr"/>
                </a:tc>
              </a:tr>
              <a:tr h="518913">
                <a:tc>
                  <a:txBody>
                    <a:bodyPr/>
                    <a:lstStyle/>
                    <a:p>
                      <a:pPr marL="342900" lvl="0" indent="-342900" algn="ctr">
                        <a:lnSpc>
                          <a:spcPct val="115000"/>
                        </a:lnSpc>
                        <a:spcAft>
                          <a:spcPts val="0"/>
                        </a:spcAft>
                        <a:buFont typeface="Arial"/>
                        <a:buChar char="-"/>
                      </a:pPr>
                      <a:r>
                        <a:rPr lang="en-GB" sz="1400" dirty="0">
                          <a:solidFill>
                            <a:schemeClr val="tx1"/>
                          </a:solidFill>
                          <a:effectLst/>
                        </a:rPr>
                        <a:t>Residential</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485</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Up 7% (+33</a:t>
                      </a:r>
                      <a:r>
                        <a:rPr lang="en-GB" sz="1400" baseline="0" dirty="0" smtClean="0">
                          <a:effectLst/>
                        </a:rPr>
                        <a:t> </a:t>
                      </a:r>
                      <a:r>
                        <a:rPr lang="en-GB" sz="1400" dirty="0" smtClean="0">
                          <a:effectLst/>
                        </a:rPr>
                        <a:t>crimes</a:t>
                      </a:r>
                      <a:r>
                        <a:rPr lang="en-GB" sz="1400" dirty="0">
                          <a:effectLst/>
                        </a:rPr>
                        <a:t>)</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4th/32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marL="342900" lvl="0" indent="-342900" algn="ctr">
                        <a:lnSpc>
                          <a:spcPct val="115000"/>
                        </a:lnSpc>
                        <a:spcAft>
                          <a:spcPts val="0"/>
                        </a:spcAft>
                        <a:buFont typeface="Arial"/>
                        <a:buChar char="-"/>
                      </a:pPr>
                      <a:r>
                        <a:rPr lang="en-GB" sz="1400" dirty="0">
                          <a:solidFill>
                            <a:schemeClr val="tx1"/>
                          </a:solidFill>
                          <a:effectLst/>
                        </a:rPr>
                        <a:t>Non-Residential</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432</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Down </a:t>
                      </a:r>
                      <a:r>
                        <a:rPr lang="en-GB" sz="1400" dirty="0" smtClean="0">
                          <a:effectLst/>
                        </a:rPr>
                        <a:t>8% </a:t>
                      </a:r>
                      <a:r>
                        <a:rPr lang="en-GB" sz="1400" dirty="0">
                          <a:effectLst/>
                        </a:rPr>
                        <a:t>(- </a:t>
                      </a:r>
                      <a:r>
                        <a:rPr lang="en-GB" sz="1400" dirty="0" smtClean="0">
                          <a:effectLst/>
                        </a:rPr>
                        <a:t>37 </a:t>
                      </a:r>
                      <a:r>
                        <a:rPr lang="en-GB" sz="1400" dirty="0">
                          <a:effectLst/>
                        </a:rPr>
                        <a:t>crimes)</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22nd/32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algn="ctr">
                        <a:lnSpc>
                          <a:spcPct val="115000"/>
                        </a:lnSpc>
                        <a:spcAft>
                          <a:spcPts val="0"/>
                        </a:spcAft>
                      </a:pPr>
                      <a:r>
                        <a:rPr lang="en-GB" sz="1400" dirty="0">
                          <a:solidFill>
                            <a:schemeClr val="tx1"/>
                          </a:solidFill>
                          <a:effectLst/>
                        </a:rPr>
                        <a:t>VEHICLE CRIME</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1279</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Up 32% (+308 crimes</a:t>
                      </a:r>
                      <a:r>
                        <a:rPr lang="en-GB" sz="1400" dirty="0">
                          <a:effectLst/>
                        </a:rPr>
                        <a:t>)</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baseline="0" dirty="0" smtClean="0">
                          <a:effectLst/>
                        </a:rPr>
                        <a:t>13</a:t>
                      </a:r>
                      <a:r>
                        <a:rPr lang="en-GB" sz="1400" baseline="30000" dirty="0" smtClean="0">
                          <a:effectLst/>
                        </a:rPr>
                        <a:t>th</a:t>
                      </a:r>
                      <a:r>
                        <a:rPr lang="en-GB" sz="1400" dirty="0" smtClean="0">
                          <a:effectLst/>
                        </a:rPr>
                        <a:t>/32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marL="342900" lvl="0" indent="-342900" algn="ctr">
                        <a:lnSpc>
                          <a:spcPct val="115000"/>
                        </a:lnSpc>
                        <a:spcAft>
                          <a:spcPts val="0"/>
                        </a:spcAft>
                        <a:buFont typeface="Arial"/>
                        <a:buChar char="-"/>
                      </a:pPr>
                      <a:r>
                        <a:rPr lang="en-GB" sz="1400" dirty="0">
                          <a:solidFill>
                            <a:schemeClr val="tx1"/>
                          </a:solidFill>
                          <a:effectLst/>
                        </a:rPr>
                        <a:t>Theft of</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368</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Up </a:t>
                      </a:r>
                      <a:r>
                        <a:rPr lang="en-GB" sz="1400" dirty="0" smtClean="0">
                          <a:effectLst/>
                        </a:rPr>
                        <a:t>33% </a:t>
                      </a:r>
                      <a:r>
                        <a:rPr lang="en-GB" sz="1400" dirty="0">
                          <a:effectLst/>
                        </a:rPr>
                        <a:t>(+ </a:t>
                      </a:r>
                      <a:r>
                        <a:rPr lang="en-GB" sz="1400" dirty="0" smtClean="0">
                          <a:effectLst/>
                        </a:rPr>
                        <a:t>92 </a:t>
                      </a:r>
                      <a:r>
                        <a:rPr lang="en-GB" sz="1400" dirty="0">
                          <a:effectLst/>
                        </a:rPr>
                        <a:t>crimes)</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11</a:t>
                      </a:r>
                      <a:r>
                        <a:rPr lang="en-GB" sz="1400" baseline="30000" dirty="0" smtClean="0">
                          <a:effectLst/>
                        </a:rPr>
                        <a:t>th</a:t>
                      </a:r>
                      <a:r>
                        <a:rPr lang="en-GB" sz="1400" dirty="0" smtClean="0">
                          <a:effectLst/>
                        </a:rPr>
                        <a:t>/32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marL="342900" lvl="0" indent="-342900" algn="ctr">
                        <a:lnSpc>
                          <a:spcPct val="115000"/>
                        </a:lnSpc>
                        <a:spcAft>
                          <a:spcPts val="0"/>
                        </a:spcAft>
                        <a:buFont typeface="Arial"/>
                        <a:buChar char="-"/>
                      </a:pPr>
                      <a:r>
                        <a:rPr lang="en-GB" sz="1400" dirty="0">
                          <a:solidFill>
                            <a:schemeClr val="tx1"/>
                          </a:solidFill>
                          <a:effectLst/>
                        </a:rPr>
                        <a:t>Theft from</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683</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Up 25%( +137 crimes</a:t>
                      </a:r>
                      <a:r>
                        <a:rPr lang="en-GB" sz="1400" dirty="0">
                          <a:effectLst/>
                        </a:rPr>
                        <a:t>)</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13</a:t>
                      </a:r>
                      <a:r>
                        <a:rPr lang="en-GB" sz="1400" baseline="30000" dirty="0" smtClean="0">
                          <a:effectLst/>
                        </a:rPr>
                        <a:t>th</a:t>
                      </a:r>
                      <a:r>
                        <a:rPr lang="en-GB" sz="1400" dirty="0" smtClean="0">
                          <a:effectLst/>
                        </a:rPr>
                        <a:t>/32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algn="ctr">
                        <a:lnSpc>
                          <a:spcPct val="115000"/>
                        </a:lnSpc>
                        <a:spcAft>
                          <a:spcPts val="0"/>
                        </a:spcAft>
                      </a:pPr>
                      <a:r>
                        <a:rPr lang="en-GB" sz="1400" dirty="0">
                          <a:solidFill>
                            <a:schemeClr val="tx1"/>
                          </a:solidFill>
                          <a:effectLst/>
                        </a:rPr>
                        <a:t>VIOLENCE</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2427</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Up </a:t>
                      </a:r>
                      <a:r>
                        <a:rPr lang="en-GB" sz="1400" dirty="0" smtClean="0">
                          <a:effectLst/>
                        </a:rPr>
                        <a:t>8% </a:t>
                      </a:r>
                      <a:r>
                        <a:rPr lang="en-GB" sz="1400" dirty="0">
                          <a:effectLst/>
                        </a:rPr>
                        <a:t>( + </a:t>
                      </a:r>
                      <a:r>
                        <a:rPr lang="en-GB" sz="1400" dirty="0" smtClean="0">
                          <a:effectLst/>
                        </a:rPr>
                        <a:t>180 </a:t>
                      </a:r>
                      <a:r>
                        <a:rPr lang="en-GB" sz="1400" dirty="0">
                          <a:effectLst/>
                        </a:rPr>
                        <a:t>crimes)</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a:effectLst/>
                        </a:rPr>
                        <a:t>1</a:t>
                      </a:r>
                      <a:r>
                        <a:rPr lang="en-GB" sz="1400" baseline="30000" dirty="0">
                          <a:effectLst/>
                        </a:rPr>
                        <a:t>st</a:t>
                      </a:r>
                      <a:r>
                        <a:rPr lang="en-GB" sz="1400" dirty="0">
                          <a:effectLst/>
                        </a:rPr>
                        <a:t>/32</a:t>
                      </a:r>
                      <a:endParaRPr lang="en-GB" sz="1400" dirty="0">
                        <a:solidFill>
                          <a:srgbClr val="FFFFFF"/>
                        </a:solidFill>
                        <a:effectLst/>
                        <a:latin typeface="Calibri"/>
                        <a:ea typeface="Calibri"/>
                        <a:cs typeface="Times New Roman"/>
                      </a:endParaRPr>
                    </a:p>
                  </a:txBody>
                  <a:tcPr marL="68580" marR="68580" marT="0" marB="0" anchor="ctr"/>
                </a:tc>
              </a:tr>
              <a:tr h="494404">
                <a:tc>
                  <a:txBody>
                    <a:bodyPr/>
                    <a:lstStyle/>
                    <a:p>
                      <a:pPr algn="ctr">
                        <a:lnSpc>
                          <a:spcPct val="115000"/>
                        </a:lnSpc>
                        <a:spcAft>
                          <a:spcPts val="0"/>
                        </a:spcAft>
                      </a:pPr>
                      <a:r>
                        <a:rPr lang="en-GB" sz="1400" dirty="0">
                          <a:solidFill>
                            <a:schemeClr val="tx1"/>
                          </a:solidFill>
                          <a:effectLst/>
                        </a:rPr>
                        <a:t>SERIOUS ACQUISITIVE CRIME</a:t>
                      </a:r>
                      <a:endParaRPr lang="en-GB" sz="14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1601</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dirty="0" smtClean="0">
                          <a:effectLst/>
                        </a:rPr>
                        <a:t>Up 17% (+</a:t>
                      </a:r>
                      <a:r>
                        <a:rPr lang="en-GB" sz="1400" baseline="0" dirty="0" smtClean="0">
                          <a:effectLst/>
                        </a:rPr>
                        <a:t> 234 </a:t>
                      </a:r>
                      <a:r>
                        <a:rPr lang="en-GB" sz="1400" dirty="0" smtClean="0">
                          <a:effectLst/>
                        </a:rPr>
                        <a:t> crimes</a:t>
                      </a:r>
                      <a:r>
                        <a:rPr lang="en-GB" sz="1400" dirty="0">
                          <a:effectLst/>
                        </a:rPr>
                        <a:t>)</a:t>
                      </a:r>
                      <a:endParaRPr lang="en-GB" sz="1400" dirty="0">
                        <a:solidFill>
                          <a:srgbClr val="FFFFFF"/>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400" baseline="0" dirty="0">
                          <a:effectLst/>
                        </a:rPr>
                        <a:t>5</a:t>
                      </a:r>
                      <a:r>
                        <a:rPr lang="en-GB" sz="1400" baseline="30000" dirty="0" smtClean="0">
                          <a:effectLst/>
                        </a:rPr>
                        <a:t>th</a:t>
                      </a:r>
                      <a:r>
                        <a:rPr lang="en-GB" sz="1400" dirty="0" smtClean="0">
                          <a:effectLst/>
                        </a:rPr>
                        <a:t>/32</a:t>
                      </a:r>
                      <a:endParaRPr lang="en-GB" sz="1400" dirty="0">
                        <a:solidFill>
                          <a:srgbClr val="FFFFFF"/>
                        </a:solidFill>
                        <a:effectLst/>
                        <a:latin typeface="Calibri"/>
                        <a:ea typeface="Calibri"/>
                        <a:cs typeface="Times New Roman"/>
                      </a:endParaRPr>
                    </a:p>
                  </a:txBody>
                  <a:tcPr marL="68580" marR="68580" marT="0" marB="0" anchor="ctr"/>
                </a:tc>
              </a:tr>
            </a:tbl>
          </a:graphicData>
        </a:graphic>
      </p:graphicFrame>
      <p:sp>
        <p:nvSpPr>
          <p:cNvPr id="5" name="Rectangle 2"/>
          <p:cNvSpPr>
            <a:spLocks noGrp="1" noChangeArrowheads="1"/>
          </p:cNvSpPr>
          <p:nvPr>
            <p:ph type="title"/>
          </p:nvPr>
        </p:nvSpPr>
        <p:spPr bwMode="auto">
          <a:xfrm>
            <a:off x="539552" y="1052736"/>
            <a:ext cx="8229600" cy="504056"/>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1.A Safer </a:t>
            </a:r>
            <a:r>
              <a:rPr lang="en-GB" altLang="en-US" sz="2800" dirty="0" smtClean="0">
                <a:solidFill>
                  <a:srgbClr val="FF0000"/>
                </a:solidFill>
              </a:rPr>
              <a:t>Richmond</a:t>
            </a:r>
            <a:r>
              <a:rPr lang="en-GB" altLang="en-US" sz="2800" dirty="0" smtClean="0">
                <a:solidFill>
                  <a:srgbClr val="006600"/>
                </a:solidFill>
              </a:rPr>
              <a:t> Crime Overview  </a:t>
            </a:r>
            <a:r>
              <a:rPr lang="en-GB" altLang="en-US" sz="1200" dirty="0" smtClean="0">
                <a:solidFill>
                  <a:srgbClr val="006600"/>
                </a:solidFill>
              </a:rPr>
              <a:t>(April-November 2016)</a:t>
            </a:r>
            <a:endParaRPr lang="en-GB" altLang="en-US" sz="1200" dirty="0" smtClean="0">
              <a:solidFill>
                <a:srgbClr val="FF0000"/>
              </a:solidFill>
            </a:endParaRPr>
          </a:p>
        </p:txBody>
      </p:sp>
    </p:spTree>
    <p:extLst>
      <p:ext uri="{BB962C8B-B14F-4D97-AF65-F5344CB8AC3E}">
        <p14:creationId xmlns:p14="http://schemas.microsoft.com/office/powerpoint/2010/main" val="1008684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3. A Better CJS for London- IOM</a:t>
            </a:r>
          </a:p>
        </p:txBody>
      </p:sp>
      <p:sp>
        <p:nvSpPr>
          <p:cNvPr id="10243" name="Rectangle 3"/>
          <p:cNvSpPr>
            <a:spLocks noGrp="1" noChangeArrowheads="1"/>
          </p:cNvSpPr>
          <p:nvPr>
            <p:ph type="body" idx="1"/>
          </p:nvPr>
        </p:nvSpPr>
        <p:spPr bwMode="auto">
          <a:xfrm>
            <a:off x="395536" y="1556792"/>
            <a:ext cx="8229600" cy="55165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marL="0" indent="0" eaLnBrk="1" hangingPunct="1">
              <a:spcBef>
                <a:spcPts val="1200"/>
              </a:spcBef>
              <a:buNone/>
              <a:defRPr/>
            </a:pPr>
            <a:endParaRPr lang="en-GB" altLang="en-US" sz="1800" i="1" dirty="0" smtClean="0">
              <a:solidFill>
                <a:schemeClr val="tx1">
                  <a:lumMod val="75000"/>
                </a:schemeClr>
              </a:solidFill>
            </a:endParaRPr>
          </a:p>
          <a:p>
            <a:pPr marL="0" indent="0" eaLnBrk="1" hangingPunct="1">
              <a:spcBef>
                <a:spcPts val="1200"/>
              </a:spcBef>
              <a:buFont typeface="Wingdings" pitchFamily="2" charset="2"/>
              <a:buNone/>
              <a:defRPr/>
            </a:pPr>
            <a:r>
              <a:rPr lang="en-GB" altLang="en-US" sz="1800" dirty="0"/>
              <a:t> </a:t>
            </a:r>
            <a:r>
              <a:rPr lang="en-GB" altLang="en-US" sz="1800" dirty="0" smtClean="0"/>
              <a:t>      </a:t>
            </a:r>
          </a:p>
          <a:p>
            <a:pPr eaLnBrk="1" hangingPunct="1">
              <a:spcBef>
                <a:spcPts val="600"/>
              </a:spcBef>
              <a:defRPr/>
            </a:pPr>
            <a:endParaRPr lang="en-GB" alt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206019946"/>
              </p:ext>
            </p:extLst>
          </p:nvPr>
        </p:nvGraphicFramePr>
        <p:xfrm>
          <a:off x="539552" y="2374032"/>
          <a:ext cx="7272808" cy="2475410"/>
        </p:xfrm>
        <a:graphic>
          <a:graphicData uri="http://schemas.openxmlformats.org/drawingml/2006/table">
            <a:tbl>
              <a:tblPr firstRow="1" firstCol="1" bandRow="1">
                <a:tableStyleId>{5C22544A-7EE6-4342-B048-85BDC9FD1C3A}</a:tableStyleId>
              </a:tblPr>
              <a:tblGrid>
                <a:gridCol w="3017441"/>
                <a:gridCol w="1341085"/>
                <a:gridCol w="1457141"/>
                <a:gridCol w="1457141"/>
              </a:tblGrid>
              <a:tr h="788956">
                <a:tc>
                  <a:txBody>
                    <a:bodyPr/>
                    <a:lstStyle/>
                    <a:p>
                      <a:pPr algn="ctr">
                        <a:lnSpc>
                          <a:spcPct val="115000"/>
                        </a:lnSpc>
                        <a:spcAft>
                          <a:spcPts val="0"/>
                        </a:spcAft>
                      </a:pPr>
                      <a:r>
                        <a:rPr lang="en-GB" sz="1600" dirty="0">
                          <a:effectLst/>
                        </a:rPr>
                        <a:t>Year</a:t>
                      </a:r>
                    </a:p>
                    <a:p>
                      <a:pPr algn="ctr">
                        <a:lnSpc>
                          <a:spcPct val="115000"/>
                        </a:lnSpc>
                        <a:spcAft>
                          <a:spcPts val="0"/>
                        </a:spcAft>
                      </a:pPr>
                      <a:r>
                        <a:rPr lang="en-GB" sz="1600" dirty="0">
                          <a:effectLst/>
                        </a:rPr>
                        <a:t>(Previous 12 months rate: 66%)</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Re-offend rate%</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Re-Offend Number</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Max cohort number</a:t>
                      </a:r>
                      <a:endParaRPr lang="en-GB" sz="1600">
                        <a:solidFill>
                          <a:srgbClr val="FFFFFF"/>
                        </a:solidFill>
                        <a:effectLst/>
                        <a:latin typeface="Calibri"/>
                        <a:ea typeface="Calibri"/>
                        <a:cs typeface="Times New Roman"/>
                      </a:endParaRPr>
                    </a:p>
                  </a:txBody>
                  <a:tcPr marL="68580" marR="68580" marT="0" marB="0"/>
                </a:tc>
              </a:tr>
              <a:tr h="381390">
                <a:tc>
                  <a:txBody>
                    <a:bodyPr/>
                    <a:lstStyle/>
                    <a:p>
                      <a:pPr algn="ctr">
                        <a:lnSpc>
                          <a:spcPct val="115000"/>
                        </a:lnSpc>
                        <a:spcAft>
                          <a:spcPts val="0"/>
                        </a:spcAft>
                      </a:pPr>
                      <a:r>
                        <a:rPr lang="en-GB" sz="1600" dirty="0">
                          <a:effectLst/>
                        </a:rPr>
                        <a:t>IOM Year </a:t>
                      </a:r>
                      <a:r>
                        <a:rPr lang="en-GB" sz="1600" dirty="0" smtClean="0">
                          <a:effectLst/>
                        </a:rPr>
                        <a:t>One (12-13)</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31%</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11</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35</a:t>
                      </a:r>
                      <a:endParaRPr lang="en-GB" sz="1600" dirty="0">
                        <a:solidFill>
                          <a:srgbClr val="FFFFFF"/>
                        </a:solidFill>
                        <a:effectLst/>
                        <a:latin typeface="Calibri"/>
                        <a:ea typeface="Calibri"/>
                        <a:cs typeface="Times New Roman"/>
                      </a:endParaRPr>
                    </a:p>
                  </a:txBody>
                  <a:tcPr marL="68580" marR="68580" marT="0" marB="0"/>
                </a:tc>
              </a:tr>
              <a:tr h="489992">
                <a:tc>
                  <a:txBody>
                    <a:bodyPr/>
                    <a:lstStyle/>
                    <a:p>
                      <a:pPr algn="ctr">
                        <a:lnSpc>
                          <a:spcPct val="115000"/>
                        </a:lnSpc>
                        <a:spcAft>
                          <a:spcPts val="0"/>
                        </a:spcAft>
                      </a:pPr>
                      <a:r>
                        <a:rPr lang="en-GB" sz="1600" dirty="0">
                          <a:effectLst/>
                        </a:rPr>
                        <a:t>IOM year </a:t>
                      </a:r>
                      <a:r>
                        <a:rPr lang="en-GB" sz="1600" dirty="0" smtClean="0">
                          <a:effectLst/>
                        </a:rPr>
                        <a:t>Two (13-14)</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56%</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14</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25</a:t>
                      </a:r>
                      <a:endParaRPr lang="en-GB" sz="1600" dirty="0">
                        <a:solidFill>
                          <a:srgbClr val="FFFFFF"/>
                        </a:solidFill>
                        <a:effectLst/>
                        <a:latin typeface="Calibri"/>
                        <a:ea typeface="Calibri"/>
                        <a:cs typeface="Times New Roman"/>
                      </a:endParaRPr>
                    </a:p>
                  </a:txBody>
                  <a:tcPr marL="68580" marR="68580" marT="0" marB="0"/>
                </a:tc>
              </a:tr>
              <a:tr h="381390">
                <a:tc>
                  <a:txBody>
                    <a:bodyPr/>
                    <a:lstStyle/>
                    <a:p>
                      <a:pPr algn="ctr">
                        <a:lnSpc>
                          <a:spcPct val="115000"/>
                        </a:lnSpc>
                        <a:spcAft>
                          <a:spcPts val="0"/>
                        </a:spcAft>
                      </a:pPr>
                      <a:r>
                        <a:rPr lang="en-GB" sz="1600" dirty="0">
                          <a:effectLst/>
                        </a:rPr>
                        <a:t>IOM Year Three </a:t>
                      </a:r>
                      <a:r>
                        <a:rPr lang="en-GB" sz="1600" dirty="0" smtClean="0">
                          <a:effectLst/>
                        </a:rPr>
                        <a:t>(14-15)</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33%</a:t>
                      </a:r>
                      <a:endParaRPr lang="en-GB" sz="160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9</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27</a:t>
                      </a:r>
                      <a:endParaRPr lang="en-GB" sz="1600">
                        <a:solidFill>
                          <a:srgbClr val="FFFFFF"/>
                        </a:solidFill>
                        <a:effectLst/>
                        <a:latin typeface="Calibri"/>
                        <a:ea typeface="Calibri"/>
                        <a:cs typeface="Times New Roman"/>
                      </a:endParaRPr>
                    </a:p>
                  </a:txBody>
                  <a:tcPr marL="68580" marR="68580" marT="0" marB="0"/>
                </a:tc>
              </a:tr>
              <a:tr h="381390">
                <a:tc>
                  <a:txBody>
                    <a:bodyPr/>
                    <a:lstStyle/>
                    <a:p>
                      <a:pPr algn="ctr">
                        <a:lnSpc>
                          <a:spcPct val="115000"/>
                        </a:lnSpc>
                        <a:spcAft>
                          <a:spcPts val="0"/>
                        </a:spcAft>
                      </a:pPr>
                      <a:r>
                        <a:rPr lang="en-GB" sz="1600" dirty="0">
                          <a:effectLst/>
                        </a:rPr>
                        <a:t>IOM Year Four </a:t>
                      </a:r>
                      <a:r>
                        <a:rPr lang="en-GB" sz="1600" dirty="0" smtClean="0">
                          <a:effectLst/>
                        </a:rPr>
                        <a:t>(15-16)</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56%</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18</a:t>
                      </a:r>
                      <a:endParaRPr lang="en-GB" sz="1600" dirty="0">
                        <a:solidFill>
                          <a:srgbClr val="FFFFFF"/>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32</a:t>
                      </a:r>
                      <a:endParaRPr lang="en-GB" sz="1600" dirty="0">
                        <a:solidFill>
                          <a:srgbClr val="FFFFFF"/>
                        </a:solidFill>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395536" y="1853045"/>
            <a:ext cx="39613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Richmond Integrated Offender Management </a:t>
            </a:r>
            <a:endParaRPr kumimoji="0" lang="en-GB" alt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77225" y="5373216"/>
            <a:ext cx="7416824" cy="584775"/>
          </a:xfrm>
          <a:prstGeom prst="rect">
            <a:avLst/>
          </a:prstGeom>
        </p:spPr>
        <p:txBody>
          <a:bodyPr wrap="square">
            <a:spAutoFit/>
          </a:bodyPr>
          <a:lstStyle/>
          <a:p>
            <a:r>
              <a:rPr lang="en-GB" sz="1600" dirty="0">
                <a:latin typeface="+mn-lt"/>
              </a:rPr>
              <a:t>The re-offending rate during the last four years of the IOM scheme remains below the 66% baseline; both the first and third year rates were impressive. </a:t>
            </a:r>
          </a:p>
        </p:txBody>
      </p:sp>
    </p:spTree>
    <p:extLst>
      <p:ext uri="{BB962C8B-B14F-4D97-AF65-F5344CB8AC3E}">
        <p14:creationId xmlns:p14="http://schemas.microsoft.com/office/powerpoint/2010/main" val="3402792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4. Keeping Children and Young People Safe</a:t>
            </a:r>
            <a:br>
              <a:rPr lang="en-GB" altLang="en-US" sz="2800" dirty="0" smtClean="0">
                <a:solidFill>
                  <a:srgbClr val="006600"/>
                </a:solidFill>
              </a:rPr>
            </a:br>
            <a:r>
              <a:rPr lang="en-GB" altLang="en-US" sz="2800" dirty="0" smtClean="0">
                <a:solidFill>
                  <a:srgbClr val="006600"/>
                </a:solidFill>
              </a:rPr>
              <a:t>Child Sexual Exploitation </a:t>
            </a:r>
          </a:p>
        </p:txBody>
      </p:sp>
      <p:sp>
        <p:nvSpPr>
          <p:cNvPr id="10243" name="Rectangle 3"/>
          <p:cNvSpPr>
            <a:spLocks noGrp="1" noChangeArrowheads="1"/>
          </p:cNvSpPr>
          <p:nvPr>
            <p:ph type="body" idx="1"/>
          </p:nvPr>
        </p:nvSpPr>
        <p:spPr bwMode="auto">
          <a:xfrm>
            <a:off x="467544" y="1556792"/>
            <a:ext cx="8229600" cy="50847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defRPr/>
            </a:pPr>
            <a:r>
              <a:rPr lang="en-GB" sz="1800" dirty="0"/>
              <a:t>Between April and December 2015 there were </a:t>
            </a:r>
            <a:r>
              <a:rPr lang="en-GB" sz="1800" dirty="0" smtClean="0"/>
              <a:t>16 cases </a:t>
            </a:r>
            <a:r>
              <a:rPr lang="en-GB" sz="1800" dirty="0"/>
              <a:t>of alleged CSE investigated and classified, of </a:t>
            </a:r>
            <a:r>
              <a:rPr lang="en-GB" sz="1800" dirty="0" smtClean="0"/>
              <a:t>these 16, nine </a:t>
            </a:r>
            <a:r>
              <a:rPr lang="en-GB" sz="1800" dirty="0"/>
              <a:t>are currently </a:t>
            </a:r>
            <a:r>
              <a:rPr lang="en-GB" sz="1800" dirty="0" smtClean="0"/>
              <a:t>open</a:t>
            </a:r>
          </a:p>
          <a:p>
            <a:pPr marL="0" indent="0" eaLnBrk="1" hangingPunct="1">
              <a:buNone/>
              <a:defRPr/>
            </a:pPr>
            <a:endParaRPr lang="en-GB" altLang="en-US" sz="1800" dirty="0"/>
          </a:p>
          <a:p>
            <a:r>
              <a:rPr lang="en-GB" sz="1800" dirty="0"/>
              <a:t>In </a:t>
            </a:r>
            <a:r>
              <a:rPr lang="en-GB" sz="1800" dirty="0" smtClean="0"/>
              <a:t>2015 </a:t>
            </a:r>
            <a:r>
              <a:rPr lang="en-GB" sz="1800" dirty="0"/>
              <a:t>there </a:t>
            </a:r>
            <a:r>
              <a:rPr lang="en-GB" sz="1800" dirty="0" smtClean="0"/>
              <a:t>were 3 cases </a:t>
            </a:r>
            <a:r>
              <a:rPr lang="en-GB" sz="1800" dirty="0"/>
              <a:t>discussed at </a:t>
            </a:r>
            <a:r>
              <a:rPr lang="en-GB" sz="1800" dirty="0" smtClean="0"/>
              <a:t>MACSE (Multi Agency Child Sexual Exploitation Meetings) </a:t>
            </a:r>
            <a:r>
              <a:rPr lang="en-GB" sz="1800" dirty="0"/>
              <a:t>per month, this has fallen to just </a:t>
            </a:r>
            <a:r>
              <a:rPr lang="en-GB" sz="1800" dirty="0" smtClean="0"/>
              <a:t>2.28 </a:t>
            </a:r>
            <a:r>
              <a:rPr lang="en-GB" sz="1800" dirty="0"/>
              <a:t>cases per month </a:t>
            </a:r>
            <a:r>
              <a:rPr lang="en-GB" sz="1800" dirty="0" smtClean="0"/>
              <a:t>in 2016</a:t>
            </a:r>
          </a:p>
          <a:p>
            <a:endParaRPr lang="en-GB" sz="1800" dirty="0"/>
          </a:p>
          <a:p>
            <a:r>
              <a:rPr lang="en-GB" sz="1800" dirty="0" smtClean="0"/>
              <a:t>81% </a:t>
            </a:r>
            <a:r>
              <a:rPr lang="en-GB" sz="1800" dirty="0"/>
              <a:t>of alleged victims were female and three quarters were recorded as White </a:t>
            </a:r>
            <a:r>
              <a:rPr lang="en-GB" sz="1800" dirty="0" smtClean="0"/>
              <a:t>British. All victims were aged between 12 and 17, only one was aged below 14</a:t>
            </a:r>
          </a:p>
          <a:p>
            <a:endParaRPr lang="en-GB" sz="2000" dirty="0"/>
          </a:p>
          <a:p>
            <a:pPr marL="0" indent="0" eaLnBrk="1" hangingPunct="1">
              <a:buNone/>
              <a:defRPr/>
            </a:pPr>
            <a:endParaRPr lang="en-GB" altLang="en-US" sz="2000" dirty="0" smtClean="0"/>
          </a:p>
          <a:p>
            <a:pPr eaLnBrk="1" hangingPunct="1">
              <a:defRPr/>
            </a:pPr>
            <a:endParaRPr lang="en-GB" altLang="en-US" sz="2000" dirty="0"/>
          </a:p>
          <a:p>
            <a:pPr marL="400050" lvl="1" indent="0" eaLnBrk="1" hangingPunct="1">
              <a:buNone/>
              <a:defRPr/>
            </a:pPr>
            <a:endParaRPr lang="en-GB" altLang="en-US" sz="1600" dirty="0"/>
          </a:p>
          <a:p>
            <a:pPr marL="0" indent="0" eaLnBrk="1" hangingPunct="1">
              <a:buNone/>
              <a:defRPr/>
            </a:pPr>
            <a:endParaRPr lang="en-GB" altLang="en-US" sz="2000" i="1" dirty="0"/>
          </a:p>
          <a:p>
            <a:pPr marL="0" indent="0" eaLnBrk="1" hangingPunct="1">
              <a:buFont typeface="Wingdings" pitchFamily="2" charset="2"/>
              <a:buNone/>
              <a:defRPr/>
            </a:pPr>
            <a:endParaRPr lang="en-GB" altLang="en-US" sz="2000" dirty="0" smtClean="0"/>
          </a:p>
          <a:p>
            <a:pPr eaLnBrk="1" hangingPunct="1">
              <a:defRPr/>
            </a:pPr>
            <a:endParaRPr lang="en-GB" altLang="en-US" sz="2000" dirty="0" smtClean="0"/>
          </a:p>
          <a:p>
            <a:pPr eaLnBrk="1" hangingPunct="1">
              <a:defRPr/>
            </a:pPr>
            <a:endParaRPr lang="en-GB" altLang="en-US" sz="2000" i="1" dirty="0" smtClean="0"/>
          </a:p>
          <a:p>
            <a:pPr eaLnBrk="1" hangingPunct="1">
              <a:defRPr/>
            </a:pPr>
            <a:endParaRPr lang="en-GB" altLang="en-US" sz="2400" dirty="0" smtClean="0"/>
          </a:p>
        </p:txBody>
      </p:sp>
    </p:spTree>
    <p:extLst>
      <p:ext uri="{BB962C8B-B14F-4D97-AF65-F5344CB8AC3E}">
        <p14:creationId xmlns:p14="http://schemas.microsoft.com/office/powerpoint/2010/main" val="3496197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5. Tackling Violence Against Women and Girls            Domestic Abuse</a:t>
            </a:r>
          </a:p>
        </p:txBody>
      </p:sp>
      <p:sp>
        <p:nvSpPr>
          <p:cNvPr id="10243" name="Rectangle 3"/>
          <p:cNvSpPr>
            <a:spLocks noGrp="1" noChangeArrowheads="1"/>
          </p:cNvSpPr>
          <p:nvPr>
            <p:ph type="body" idx="1"/>
          </p:nvPr>
        </p:nvSpPr>
        <p:spPr bwMode="auto">
          <a:xfrm>
            <a:off x="395536" y="1556792"/>
            <a:ext cx="8229600" cy="55165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spcBef>
                <a:spcPts val="1200"/>
              </a:spcBef>
              <a:defRPr/>
            </a:pPr>
            <a:r>
              <a:rPr lang="en-GB" altLang="en-US" sz="1800" dirty="0" smtClean="0"/>
              <a:t>Domestic abuse crime levels in Richmond have risen by 0.7</a:t>
            </a:r>
            <a:r>
              <a:rPr lang="en-GB" altLang="en-US" sz="1800" dirty="0" smtClean="0">
                <a:solidFill>
                  <a:schemeClr val="tx1">
                    <a:lumMod val="75000"/>
                  </a:schemeClr>
                </a:solidFill>
              </a:rPr>
              <a:t>%. From </a:t>
            </a:r>
            <a:r>
              <a:rPr lang="en-GB" altLang="en-US" sz="1800" dirty="0" smtClean="0"/>
              <a:t>April-November 2016, there were 718 incidents compared to 713 for the previous period; </a:t>
            </a:r>
          </a:p>
          <a:p>
            <a:pPr eaLnBrk="1" hangingPunct="1">
              <a:spcBef>
                <a:spcPts val="1200"/>
              </a:spcBef>
              <a:defRPr/>
            </a:pPr>
            <a:r>
              <a:rPr lang="en-GB" altLang="en-US" sz="1800" dirty="0" smtClean="0"/>
              <a:t>There have been 168 high risk Multi Agency Risk Assessment Conference  cases during 2015-16; </a:t>
            </a:r>
            <a:r>
              <a:rPr lang="en-GB" altLang="en-US" sz="1800" dirty="0" smtClean="0">
                <a:solidFill>
                  <a:schemeClr val="tx1">
                    <a:lumMod val="75000"/>
                  </a:schemeClr>
                </a:solidFill>
              </a:rPr>
              <a:t>this is </a:t>
            </a:r>
            <a:r>
              <a:rPr lang="en-GB" altLang="en-US" sz="1800" dirty="0" smtClean="0"/>
              <a:t>a 13% (+19) rise in cases from last year;</a:t>
            </a:r>
          </a:p>
          <a:p>
            <a:pPr eaLnBrk="1" hangingPunct="1">
              <a:spcBef>
                <a:spcPts val="1200"/>
              </a:spcBef>
              <a:defRPr/>
            </a:pPr>
            <a:r>
              <a:rPr lang="en-GB" altLang="en-US" sz="1800" dirty="0" smtClean="0"/>
              <a:t> Repeat cases have risen by</a:t>
            </a:r>
            <a:r>
              <a:rPr lang="en-GB" altLang="en-US" sz="1800" dirty="0" smtClean="0">
                <a:solidFill>
                  <a:schemeClr val="tx1">
                    <a:lumMod val="75000"/>
                  </a:schemeClr>
                </a:solidFill>
              </a:rPr>
              <a:t> (16)7% </a:t>
            </a:r>
            <a:r>
              <a:rPr lang="en-GB" altLang="en-US" sz="1800" dirty="0" smtClean="0"/>
              <a:t>between April-November 2016</a:t>
            </a:r>
          </a:p>
          <a:p>
            <a:pPr eaLnBrk="1" hangingPunct="1">
              <a:spcBef>
                <a:spcPts val="1200"/>
              </a:spcBef>
              <a:defRPr/>
            </a:pPr>
            <a:r>
              <a:rPr lang="en-GB" altLang="en-US" sz="1800" dirty="0" smtClean="0"/>
              <a:t>Controlling behaviour is the main type of domestic abuse suffered in Richmond borough according to caseworker returns</a:t>
            </a:r>
          </a:p>
          <a:p>
            <a:pPr eaLnBrk="1" hangingPunct="1">
              <a:spcBef>
                <a:spcPts val="1200"/>
              </a:spcBef>
              <a:defRPr/>
            </a:pPr>
            <a:r>
              <a:rPr lang="en-GB" altLang="en-US" sz="1800" dirty="0" smtClean="0"/>
              <a:t>A rise in male victims and female suspects has been observed in the last three years. There has also been a rise in family based DV</a:t>
            </a:r>
            <a:r>
              <a:rPr lang="en-GB" altLang="en-US" sz="1800" dirty="0"/>
              <a:t> </a:t>
            </a:r>
            <a:r>
              <a:rPr lang="en-GB" altLang="en-US" sz="1800" dirty="0" smtClean="0"/>
              <a:t>(Mothers were the main victim);</a:t>
            </a:r>
            <a:endParaRPr lang="en-GB" altLang="en-US" sz="1800" dirty="0"/>
          </a:p>
          <a:p>
            <a:pPr marL="0" indent="0" eaLnBrk="1" hangingPunct="1">
              <a:spcBef>
                <a:spcPts val="1200"/>
              </a:spcBef>
              <a:buNone/>
              <a:defRPr/>
            </a:pPr>
            <a:endParaRPr lang="en-GB" altLang="en-US" sz="1800" i="1" dirty="0" smtClean="0">
              <a:solidFill>
                <a:schemeClr val="tx1">
                  <a:lumMod val="75000"/>
                </a:schemeClr>
              </a:solidFill>
            </a:endParaRPr>
          </a:p>
          <a:p>
            <a:pPr marL="0" indent="0" eaLnBrk="1" hangingPunct="1">
              <a:spcBef>
                <a:spcPts val="1200"/>
              </a:spcBef>
              <a:buFont typeface="Wingdings" pitchFamily="2" charset="2"/>
              <a:buNone/>
              <a:defRPr/>
            </a:pPr>
            <a:r>
              <a:rPr lang="en-GB" altLang="en-US" sz="1800" dirty="0"/>
              <a:t> </a:t>
            </a:r>
            <a:r>
              <a:rPr lang="en-GB" altLang="en-US" sz="1800" dirty="0" smtClean="0"/>
              <a:t>      </a:t>
            </a:r>
          </a:p>
          <a:p>
            <a:pPr eaLnBrk="1" hangingPunct="1">
              <a:spcBef>
                <a:spcPts val="600"/>
              </a:spcBef>
              <a:defRPr/>
            </a:pPr>
            <a:endParaRPr lang="en-GB" alt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23850" y="1125538"/>
            <a:ext cx="84359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6. Standing Together</a:t>
            </a:r>
            <a:br>
              <a:rPr lang="en-GB" altLang="en-US" sz="2800" dirty="0" smtClean="0">
                <a:solidFill>
                  <a:srgbClr val="006600"/>
                </a:solidFill>
              </a:rPr>
            </a:br>
            <a:r>
              <a:rPr lang="en-GB" altLang="en-US" sz="2800" dirty="0">
                <a:solidFill>
                  <a:srgbClr val="006600"/>
                </a:solidFill>
              </a:rPr>
              <a:t> </a:t>
            </a:r>
            <a:r>
              <a:rPr lang="en-GB" altLang="en-US" sz="2800" dirty="0" smtClean="0">
                <a:solidFill>
                  <a:srgbClr val="006600"/>
                </a:solidFill>
              </a:rPr>
              <a:t>   Hate Crime</a:t>
            </a:r>
          </a:p>
        </p:txBody>
      </p:sp>
      <p:sp>
        <p:nvSpPr>
          <p:cNvPr id="10243" name="Rectangle 3"/>
          <p:cNvSpPr>
            <a:spLocks noGrp="1" noChangeArrowheads="1"/>
          </p:cNvSpPr>
          <p:nvPr>
            <p:ph type="body" idx="1"/>
          </p:nvPr>
        </p:nvSpPr>
        <p:spPr bwMode="auto">
          <a:xfrm>
            <a:off x="539552" y="2132856"/>
            <a:ext cx="8229600" cy="43211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lnSpc>
                <a:spcPct val="80000"/>
              </a:lnSpc>
            </a:pPr>
            <a:endParaRPr lang="en-GB" altLang="en-US" sz="1800" dirty="0" smtClean="0"/>
          </a:p>
          <a:p>
            <a:pPr eaLnBrk="1" hangingPunct="1">
              <a:lnSpc>
                <a:spcPct val="80000"/>
              </a:lnSpc>
            </a:pPr>
            <a:r>
              <a:rPr lang="en-GB" altLang="en-US" sz="1800" dirty="0" smtClean="0"/>
              <a:t>There were 168 Police recorded hate crime incidents during 2016, which is a increase of 32 crimes on 2015, 68%(110) of victims were listed as residents(where data was available)</a:t>
            </a:r>
          </a:p>
          <a:p>
            <a:pPr eaLnBrk="1" hangingPunct="1">
              <a:lnSpc>
                <a:spcPct val="80000"/>
              </a:lnSpc>
            </a:pPr>
            <a:endParaRPr lang="en-GB" altLang="en-US" sz="1800" dirty="0"/>
          </a:p>
          <a:p>
            <a:pPr eaLnBrk="1" hangingPunct="1">
              <a:lnSpc>
                <a:spcPct val="80000"/>
              </a:lnSpc>
            </a:pPr>
            <a:r>
              <a:rPr lang="en-GB" altLang="en-US" sz="1800" dirty="0" smtClean="0"/>
              <a:t>The increase is due to more reports being officially </a:t>
            </a:r>
            <a:r>
              <a:rPr lang="en-GB" altLang="en-US" sz="1800" dirty="0" smtClean="0">
                <a:solidFill>
                  <a:schemeClr val="tx1">
                    <a:lumMod val="75000"/>
                  </a:schemeClr>
                </a:solidFill>
              </a:rPr>
              <a:t>recorded on police systems as a crime </a:t>
            </a:r>
            <a:r>
              <a:rPr lang="en-GB" altLang="en-US" sz="1800" dirty="0" smtClean="0"/>
              <a:t>than in previous years</a:t>
            </a:r>
            <a:r>
              <a:rPr lang="en-GB" altLang="en-US" sz="1800" dirty="0" smtClean="0">
                <a:solidFill>
                  <a:schemeClr val="tx1">
                    <a:lumMod val="75000"/>
                  </a:schemeClr>
                </a:solidFill>
              </a:rPr>
              <a:t>; </a:t>
            </a:r>
            <a:r>
              <a:rPr lang="en-GB" altLang="en-US" sz="1800" dirty="0" smtClean="0"/>
              <a:t>allegations or incidents have </a:t>
            </a:r>
            <a:r>
              <a:rPr lang="en-GB" altLang="en-US" sz="1800" dirty="0" smtClean="0">
                <a:solidFill>
                  <a:schemeClr val="tx1">
                    <a:lumMod val="75000"/>
                  </a:schemeClr>
                </a:solidFill>
              </a:rPr>
              <a:t>now</a:t>
            </a:r>
            <a:r>
              <a:rPr lang="en-GB" altLang="en-US" sz="1800" dirty="0" smtClean="0"/>
              <a:t> become crimes, there have also been a number of </a:t>
            </a:r>
            <a:r>
              <a:rPr lang="en-GB" altLang="en-US" sz="1800" dirty="0" err="1" smtClean="0"/>
              <a:t>brexit</a:t>
            </a:r>
            <a:r>
              <a:rPr lang="en-GB" altLang="en-US" sz="1800" dirty="0" smtClean="0"/>
              <a:t> related hate crimes during this period.</a:t>
            </a:r>
          </a:p>
          <a:p>
            <a:pPr marL="0" indent="0" eaLnBrk="1" hangingPunct="1">
              <a:lnSpc>
                <a:spcPct val="80000"/>
              </a:lnSpc>
              <a:buNone/>
            </a:pPr>
            <a:endParaRPr lang="en-GB" altLang="en-US" sz="1800" dirty="0" smtClean="0"/>
          </a:p>
          <a:p>
            <a:pPr eaLnBrk="1" hangingPunct="1">
              <a:lnSpc>
                <a:spcPct val="80000"/>
              </a:lnSpc>
            </a:pPr>
            <a:r>
              <a:rPr lang="en-GB" altLang="en-US" sz="1800" dirty="0" smtClean="0"/>
              <a:t>Statistics from MOPAC show that hate crime reports across the 32 London Boroughs have doubled since 2011</a:t>
            </a:r>
          </a:p>
          <a:p>
            <a:pPr marL="0" indent="0" eaLnBrk="1" hangingPunct="1">
              <a:lnSpc>
                <a:spcPct val="80000"/>
              </a:lnSpc>
              <a:buNone/>
            </a:pPr>
            <a:endParaRPr lang="en-GB" altLang="en-US" sz="1800" dirty="0" smtClean="0"/>
          </a:p>
          <a:p>
            <a:pPr eaLnBrk="1" hangingPunct="1">
              <a:lnSpc>
                <a:spcPct val="80000"/>
              </a:lnSpc>
            </a:pPr>
            <a:endParaRPr lang="en-GB" altLang="en-US" sz="2000" dirty="0" smtClean="0"/>
          </a:p>
          <a:p>
            <a:pPr marL="0" indent="0" eaLnBrk="1" hangingPunct="1">
              <a:lnSpc>
                <a:spcPct val="80000"/>
              </a:lnSpc>
              <a:buNone/>
            </a:pPr>
            <a:endParaRPr lang="en-GB" altLang="en-US" sz="2000" dirty="0" smtClean="0"/>
          </a:p>
          <a:p>
            <a:pPr eaLnBrk="1" hangingPunct="1">
              <a:lnSpc>
                <a:spcPct val="80000"/>
              </a:lnSpc>
            </a:pPr>
            <a:endParaRPr lang="en-GB" altLang="en-US" sz="2000" dirty="0" smtClean="0"/>
          </a:p>
          <a:p>
            <a:pPr eaLnBrk="1" hangingPunct="1">
              <a:lnSpc>
                <a:spcPct val="80000"/>
              </a:lnSpc>
            </a:pPr>
            <a:endParaRPr lang="en-GB" altLang="en-US" sz="1800" dirty="0" smtClean="0"/>
          </a:p>
          <a:p>
            <a:pPr eaLnBrk="1" hangingPunct="1">
              <a:lnSpc>
                <a:spcPct val="80000"/>
              </a:lnSpc>
            </a:pPr>
            <a:endParaRPr lang="en-GB" altLang="en-US" sz="1800" dirty="0" smtClean="0"/>
          </a:p>
          <a:p>
            <a:pPr eaLnBrk="1" hangingPunct="1">
              <a:lnSpc>
                <a:spcPct val="80000"/>
              </a:lnSpc>
              <a:buFont typeface="Wingdings" pitchFamily="2" charset="2"/>
              <a:buNone/>
            </a:pPr>
            <a:r>
              <a:rPr lang="en-GB" altLang="en-US" sz="1000" dirty="0" smtClean="0"/>
              <a:t> </a:t>
            </a:r>
            <a:endParaRPr lang="en-GB" altLang="en-US" sz="800" dirty="0" smtClean="0"/>
          </a:p>
          <a:p>
            <a:pPr eaLnBrk="1" hangingPunct="1">
              <a:lnSpc>
                <a:spcPct val="80000"/>
              </a:lnSpc>
            </a:pPr>
            <a:endParaRPr lang="en-GB" altLang="en-US" sz="400" dirty="0" smtClean="0"/>
          </a:p>
          <a:p>
            <a:pPr eaLnBrk="1" hangingPunct="1">
              <a:lnSpc>
                <a:spcPct val="80000"/>
              </a:lnSpc>
            </a:pPr>
            <a:endParaRPr lang="en-GB" altLang="en-US" sz="400" dirty="0" smtClean="0"/>
          </a:p>
        </p:txBody>
      </p:sp>
      <p:graphicFrame>
        <p:nvGraphicFramePr>
          <p:cNvPr id="2" name="Table 1"/>
          <p:cNvGraphicFramePr>
            <a:graphicFrameLocks noGrp="1"/>
          </p:cNvGraphicFramePr>
          <p:nvPr>
            <p:extLst>
              <p:ext uri="{D42A27DB-BD31-4B8C-83A1-F6EECF244321}">
                <p14:modId xmlns:p14="http://schemas.microsoft.com/office/powerpoint/2010/main" val="3179728124"/>
              </p:ext>
            </p:extLst>
          </p:nvPr>
        </p:nvGraphicFramePr>
        <p:xfrm>
          <a:off x="1115616" y="5157192"/>
          <a:ext cx="6552729" cy="1274529"/>
        </p:xfrm>
        <a:graphic>
          <a:graphicData uri="http://schemas.openxmlformats.org/drawingml/2006/table">
            <a:tbl>
              <a:tblPr firstRow="1" firstCol="1" bandRow="1" bandCol="1">
                <a:tableStyleId>{5C22544A-7EE6-4342-B048-85BDC9FD1C3A}</a:tableStyleId>
              </a:tblPr>
              <a:tblGrid>
                <a:gridCol w="1463948"/>
                <a:gridCol w="984324"/>
                <a:gridCol w="981623"/>
                <a:gridCol w="842184"/>
                <a:gridCol w="1295766"/>
                <a:gridCol w="984884"/>
              </a:tblGrid>
              <a:tr h="398229">
                <a:tc>
                  <a:txBody>
                    <a:bodyPr/>
                    <a:lstStyle/>
                    <a:p>
                      <a:pPr algn="ctr">
                        <a:lnSpc>
                          <a:spcPct val="115000"/>
                        </a:lnSpc>
                        <a:spcAft>
                          <a:spcPts val="0"/>
                        </a:spcAft>
                      </a:pPr>
                      <a:r>
                        <a:rPr lang="en-GB" sz="1000" dirty="0">
                          <a:effectLst/>
                        </a:rPr>
                        <a:t> </a:t>
                      </a:r>
                      <a:r>
                        <a:rPr lang="en-GB" sz="1000" dirty="0" smtClean="0">
                          <a:effectLst/>
                        </a:rPr>
                        <a:t>Met Police Hate Crime</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smtClean="0">
                          <a:effectLst/>
                        </a:rPr>
                        <a:t>Homophobic</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Racist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Faith</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Disability</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 </a:t>
                      </a:r>
                      <a:r>
                        <a:rPr lang="en-GB" sz="1000" dirty="0" smtClean="0">
                          <a:effectLst/>
                        </a:rPr>
                        <a:t>Total</a:t>
                      </a:r>
                      <a:endParaRPr lang="en-GB" sz="1100" dirty="0">
                        <a:effectLst/>
                        <a:latin typeface="Calibri"/>
                        <a:ea typeface="Calibri"/>
                        <a:cs typeface="Times New Roman"/>
                      </a:endParaRPr>
                    </a:p>
                  </a:txBody>
                  <a:tcPr marL="68580" marR="68580" marT="0" marB="0"/>
                </a:tc>
              </a:tr>
              <a:tr h="165181">
                <a:tc>
                  <a:txBody>
                    <a:bodyPr/>
                    <a:lstStyle/>
                    <a:p>
                      <a:pPr algn="ctr">
                        <a:lnSpc>
                          <a:spcPct val="115000"/>
                        </a:lnSpc>
                        <a:spcAft>
                          <a:spcPts val="0"/>
                        </a:spcAft>
                      </a:pPr>
                      <a:r>
                        <a:rPr lang="en-GB" sz="1000" dirty="0">
                          <a:effectLst/>
                        </a:rPr>
                        <a:t>A-N12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10%</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83%</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6%</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7829</a:t>
                      </a:r>
                      <a:endParaRPr lang="en-GB" sz="1100">
                        <a:effectLst/>
                        <a:latin typeface="Calibri"/>
                        <a:ea typeface="Calibri"/>
                        <a:cs typeface="Times New Roman"/>
                      </a:endParaRPr>
                    </a:p>
                  </a:txBody>
                  <a:tcPr marL="68580" marR="68580" marT="0" marB="0"/>
                </a:tc>
              </a:tr>
              <a:tr h="165181">
                <a:tc>
                  <a:txBody>
                    <a:bodyPr/>
                    <a:lstStyle/>
                    <a:p>
                      <a:pPr algn="ctr">
                        <a:lnSpc>
                          <a:spcPct val="115000"/>
                        </a:lnSpc>
                        <a:spcAft>
                          <a:spcPts val="0"/>
                        </a:spcAft>
                      </a:pPr>
                      <a:r>
                        <a:rPr lang="en-GB" sz="1000" dirty="0">
                          <a:effectLst/>
                        </a:rPr>
                        <a:t>A-N13</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10%</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81%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8%</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7993</a:t>
                      </a:r>
                      <a:endParaRPr lang="en-GB" sz="1100">
                        <a:effectLst/>
                        <a:latin typeface="Calibri"/>
                        <a:ea typeface="Calibri"/>
                        <a:cs typeface="Times New Roman"/>
                      </a:endParaRPr>
                    </a:p>
                  </a:txBody>
                  <a:tcPr marL="68580" marR="68580" marT="0" marB="0"/>
                </a:tc>
              </a:tr>
              <a:tr h="165181">
                <a:tc>
                  <a:txBody>
                    <a:bodyPr/>
                    <a:lstStyle/>
                    <a:p>
                      <a:pPr algn="ctr">
                        <a:lnSpc>
                          <a:spcPct val="115000"/>
                        </a:lnSpc>
                        <a:spcAft>
                          <a:spcPts val="0"/>
                        </a:spcAft>
                      </a:pPr>
                      <a:r>
                        <a:rPr lang="en-GB" sz="1000" dirty="0">
                          <a:effectLst/>
                        </a:rPr>
                        <a:t>A-N14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10%</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80%</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9%</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10304</a:t>
                      </a:r>
                      <a:endParaRPr lang="en-GB" sz="1100">
                        <a:effectLst/>
                        <a:latin typeface="Calibri"/>
                        <a:ea typeface="Calibri"/>
                        <a:cs typeface="Times New Roman"/>
                      </a:endParaRPr>
                    </a:p>
                  </a:txBody>
                  <a:tcPr marL="68580" marR="68580" marT="0" marB="0"/>
                </a:tc>
              </a:tr>
              <a:tr h="165181">
                <a:tc>
                  <a:txBody>
                    <a:bodyPr/>
                    <a:lstStyle/>
                    <a:p>
                      <a:pPr algn="ctr">
                        <a:lnSpc>
                          <a:spcPct val="115000"/>
                        </a:lnSpc>
                        <a:spcAft>
                          <a:spcPts val="0"/>
                        </a:spcAft>
                      </a:pPr>
                      <a:r>
                        <a:rPr lang="en-GB" sz="1000" dirty="0">
                          <a:effectLst/>
                        </a:rPr>
                        <a:t>A-N15</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79%</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9%</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12174</a:t>
                      </a:r>
                      <a:endParaRPr lang="en-GB" sz="1100">
                        <a:effectLst/>
                        <a:latin typeface="Calibri"/>
                        <a:ea typeface="Calibri"/>
                        <a:cs typeface="Times New Roman"/>
                      </a:endParaRPr>
                    </a:p>
                  </a:txBody>
                  <a:tcPr marL="68580" marR="68580" marT="0" marB="0"/>
                </a:tc>
              </a:tr>
              <a:tr h="165181">
                <a:tc>
                  <a:txBody>
                    <a:bodyPr/>
                    <a:lstStyle/>
                    <a:p>
                      <a:pPr algn="ctr">
                        <a:lnSpc>
                          <a:spcPct val="115000"/>
                        </a:lnSpc>
                        <a:spcAft>
                          <a:spcPts val="0"/>
                        </a:spcAft>
                      </a:pPr>
                      <a:r>
                        <a:rPr lang="en-GB" sz="1000" dirty="0">
                          <a:effectLst/>
                        </a:rPr>
                        <a:t>A-N16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10%</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76%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a:effectLst/>
                        </a:rPr>
                        <a:t>4%</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dirty="0">
                          <a:effectLst/>
                        </a:rPr>
                        <a:t>14784</a:t>
                      </a:r>
                      <a:endParaRPr lang="en-GB" sz="1100" dirty="0">
                        <a:effectLst/>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ommunitySafetyPartnership_Restricted">
  <a:themeElements>
    <a:clrScheme name="CommunitySafetyPartnership_Restricted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ommunitySafetyPartnership_Restric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munitySafetyPartnership_Restricted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ommunitySafetyPartnership_Restricted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ommunitySafetyPartnership_Restricted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ommunitySafetyPartnership_Restricted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CommunitySafetyPartnership_Restricted</Template>
  <TotalTime>6790</TotalTime>
  <Words>1068</Words>
  <Application>Microsoft Office PowerPoint</Application>
  <PresentationFormat>On-screen Show (4:3)</PresentationFormat>
  <Paragraphs>222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CommunitySafetyPartnership_Restricted</vt:lpstr>
      <vt:lpstr>Strategic Assessment 2016-17</vt:lpstr>
      <vt:lpstr>   What is a Strategic Assessment? </vt:lpstr>
      <vt:lpstr>Community Safety Partnership Priorities</vt:lpstr>
      <vt:lpstr>1. A Safer London</vt:lpstr>
      <vt:lpstr>1.A Safer Richmond Crime Overview  (April-November 2016)</vt:lpstr>
      <vt:lpstr>  3. A Better CJS for London- IOM</vt:lpstr>
      <vt:lpstr>4. Keeping Children and Young People Safe Child Sexual Exploitation </vt:lpstr>
      <vt:lpstr>5. Tackling Violence Against Women and Girls            Domestic Abuse</vt:lpstr>
      <vt:lpstr>   6. Standing Together     Hate Crime</vt:lpstr>
      <vt:lpstr>Road Safety</vt:lpstr>
      <vt:lpstr>   Suggested Priorities for 2017-18 </vt:lpstr>
    </vt:vector>
  </TitlesOfParts>
  <Company>London Borough of Richmond Upon Thames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phillipsh</dc:creator>
  <cp:lastModifiedBy>Nicholas Hall</cp:lastModifiedBy>
  <cp:revision>386</cp:revision>
  <cp:lastPrinted>2016-03-01T15:14:30Z</cp:lastPrinted>
  <dcterms:created xsi:type="dcterms:W3CDTF">2008-11-11T13:03:32Z</dcterms:created>
  <dcterms:modified xsi:type="dcterms:W3CDTF">2017-03-03T15:58:55Z</dcterms:modified>
</cp:coreProperties>
</file>