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3" r:id="rId1"/>
  </p:sldMasterIdLst>
  <p:notesMasterIdLst>
    <p:notesMasterId r:id="rId18"/>
  </p:notesMasterIdLst>
  <p:sldIdLst>
    <p:sldId id="256" r:id="rId2"/>
    <p:sldId id="276" r:id="rId3"/>
    <p:sldId id="312" r:id="rId4"/>
    <p:sldId id="311" r:id="rId5"/>
    <p:sldId id="322" r:id="rId6"/>
    <p:sldId id="318" r:id="rId7"/>
    <p:sldId id="324" r:id="rId8"/>
    <p:sldId id="321" r:id="rId9"/>
    <p:sldId id="277" r:id="rId10"/>
    <p:sldId id="305" r:id="rId11"/>
    <p:sldId id="315" r:id="rId12"/>
    <p:sldId id="296" r:id="rId13"/>
    <p:sldId id="317" r:id="rId14"/>
    <p:sldId id="320" r:id="rId15"/>
    <p:sldId id="319" r:id="rId16"/>
    <p:sldId id="316" r:id="rId17"/>
  </p:sldIdLst>
  <p:sldSz cx="9144000" cy="6858000" type="screen4x3"/>
  <p:notesSz cx="6797675" cy="9926638"/>
  <p:defaultTextStyle>
    <a:defPPr>
      <a:defRPr lang="en-GB"/>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Natasha Allen (Community Safety)" initials="NA(S" lastIdx="31" clrIdx="0"/>
  <p:cmAuthor id="1" name="Nicholas Hall" initials="NH" lastIdx="31" clrIdx="1"/>
  <p:cmAuthor id="2" name="Carol MacBean" initials="CM" lastIdx="33"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23F98"/>
    <a:srgbClr val="008000"/>
    <a:srgbClr val="FF9933"/>
    <a:srgbClr val="66FF33"/>
    <a:srgbClr val="FF3300"/>
    <a:srgbClr val="C0C0C0"/>
    <a:srgbClr val="33CC33"/>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8330" autoAdjust="0"/>
  </p:normalViewPr>
  <p:slideViewPr>
    <p:cSldViewPr>
      <p:cViewPr>
        <p:scale>
          <a:sx n="80" d="100"/>
          <a:sy n="80" d="100"/>
        </p:scale>
        <p:origin x="-864" y="-192"/>
      </p:cViewPr>
      <p:guideLst>
        <p:guide orient="horz" pos="2160"/>
        <p:guide pos="2880"/>
      </p:guideLst>
    </p:cSldViewPr>
  </p:slideViewPr>
  <p:outlineViewPr>
    <p:cViewPr>
      <p:scale>
        <a:sx n="33" d="100"/>
        <a:sy n="33" d="100"/>
      </p:scale>
      <p:origin x="48" y="4800"/>
    </p:cViewPr>
  </p:outlineViewPr>
  <p:notesTextViewPr>
    <p:cViewPr>
      <p:scale>
        <a:sx n="100" d="100"/>
        <a:sy n="100" d="100"/>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dirty="0">
                <a:latin typeface="Arial" charset="0"/>
              </a:defRPr>
            </a:lvl1pPr>
          </a:lstStyle>
          <a:p>
            <a:pPr>
              <a:defRPr/>
            </a:pPr>
            <a:endParaRPr lang="en-GB" altLang="en-US" dirty="0"/>
          </a:p>
        </p:txBody>
      </p:sp>
      <p:sp>
        <p:nvSpPr>
          <p:cNvPr id="64515"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dirty="0">
                <a:latin typeface="Arial" charset="0"/>
              </a:defRPr>
            </a:lvl1pPr>
          </a:lstStyle>
          <a:p>
            <a:pPr>
              <a:defRPr/>
            </a:pPr>
            <a:endParaRPr lang="en-GB" altLang="en-US" dirty="0"/>
          </a:p>
        </p:txBody>
      </p:sp>
      <p:sp>
        <p:nvSpPr>
          <p:cNvPr id="14340" name="Rectangle 4"/>
          <p:cNvSpPr>
            <a:spLocks noGrp="1" noRot="1" noChangeAspect="1" noChangeArrowheads="1" noTextEdit="1"/>
          </p:cNvSpPr>
          <p:nvPr>
            <p:ph type="sldImg" idx="2"/>
          </p:nvPr>
        </p:nvSpPr>
        <p:spPr bwMode="auto">
          <a:xfrm>
            <a:off x="915988" y="744538"/>
            <a:ext cx="4965700"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4517"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altLang="en-US" noProof="0" smtClean="0"/>
              <a:t>Click to edit Master text styles</a:t>
            </a:r>
          </a:p>
          <a:p>
            <a:pPr lvl="1"/>
            <a:r>
              <a:rPr lang="en-GB" altLang="en-US" noProof="0" smtClean="0"/>
              <a:t>Second level</a:t>
            </a:r>
          </a:p>
          <a:p>
            <a:pPr lvl="2"/>
            <a:r>
              <a:rPr lang="en-GB" altLang="en-US" noProof="0" smtClean="0"/>
              <a:t>Third level</a:t>
            </a:r>
          </a:p>
          <a:p>
            <a:pPr lvl="3"/>
            <a:r>
              <a:rPr lang="en-GB" altLang="en-US" noProof="0" smtClean="0"/>
              <a:t>Fourth level</a:t>
            </a:r>
          </a:p>
          <a:p>
            <a:pPr lvl="4"/>
            <a:r>
              <a:rPr lang="en-GB" altLang="en-US" noProof="0" smtClean="0"/>
              <a:t>Fifth level</a:t>
            </a:r>
          </a:p>
        </p:txBody>
      </p:sp>
      <p:sp>
        <p:nvSpPr>
          <p:cNvPr id="64518"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dirty="0">
                <a:latin typeface="Arial" charset="0"/>
              </a:defRPr>
            </a:lvl1pPr>
          </a:lstStyle>
          <a:p>
            <a:pPr>
              <a:defRPr/>
            </a:pPr>
            <a:endParaRPr lang="en-GB" altLang="en-US" dirty="0"/>
          </a:p>
        </p:txBody>
      </p:sp>
      <p:sp>
        <p:nvSpPr>
          <p:cNvPr id="64519"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9F1BEEC1-E682-45EE-99B4-49DF813B79C1}" type="slidenum">
              <a:rPr lang="en-GB" altLang="en-US"/>
              <a:pPr>
                <a:defRPr/>
              </a:pPr>
              <a:t>‹#›</a:t>
            </a:fld>
            <a:endParaRPr lang="en-GB" altLang="en-US" dirty="0"/>
          </a:p>
        </p:txBody>
      </p:sp>
    </p:spTree>
    <p:extLst>
      <p:ext uri="{BB962C8B-B14F-4D97-AF65-F5344CB8AC3E}">
        <p14:creationId xmlns:p14="http://schemas.microsoft.com/office/powerpoint/2010/main" val="23016798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Image Placeholder 1"/>
          <p:cNvSpPr>
            <a:spLocks noGrp="1" noRot="1" noChangeAspect="1" noTextEdit="1"/>
          </p:cNvSpPr>
          <p:nvPr>
            <p:ph type="sldImg"/>
          </p:nvPr>
        </p:nvSpPr>
        <p:spPr>
          <a:xfrm>
            <a:off x="917575" y="744538"/>
            <a:ext cx="4962525" cy="3722687"/>
          </a:xfrm>
          <a:ln/>
        </p:spPr>
      </p:sp>
      <p:sp>
        <p:nvSpPr>
          <p:cNvPr id="15363" name="Notes Placeholder 2"/>
          <p:cNvSpPr>
            <a:spLocks noGrp="1"/>
          </p:cNvSpPr>
          <p:nvPr>
            <p:ph type="body" idx="1"/>
          </p:nvPr>
        </p:nvSpPr>
        <p:spPr>
          <a:noFill/>
        </p:spPr>
        <p:txBody>
          <a:bodyPr/>
          <a:lstStyle/>
          <a:p>
            <a:endParaRPr lang="en-US" altLang="en-US" dirty="0" smtClean="0"/>
          </a:p>
        </p:txBody>
      </p:sp>
      <p:sp>
        <p:nvSpPr>
          <p:cNvPr id="15364" name="Slide Number Placeholder 3"/>
          <p:cNvSpPr>
            <a:spLocks noGrp="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E72F7895-7F1D-4803-94C3-F1DF9A02F76D}" type="slidenum">
              <a:rPr kumimoji="0" lang="en-GB" altLang="en-US" smtClean="0"/>
              <a:pPr algn="r" eaLnBrk="1" hangingPunct="1">
                <a:spcBef>
                  <a:spcPct val="0"/>
                </a:spcBef>
              </a:pPr>
              <a:t>1</a:t>
            </a:fld>
            <a:endParaRPr kumimoji="0" lang="en-GB" alt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F4B444F4-872E-47B0-B7AA-94B25B7F86D7}" type="slidenum">
              <a:rPr kumimoji="0" lang="en-GB" altLang="en-US" smtClean="0"/>
              <a:pPr algn="r" eaLnBrk="1" hangingPunct="1">
                <a:spcBef>
                  <a:spcPct val="0"/>
                </a:spcBef>
              </a:pPr>
              <a:t>10</a:t>
            </a:fld>
            <a:endParaRPr kumimoji="0" lang="en-GB" altLang="en-US" dirty="0" smtClean="0"/>
          </a:p>
        </p:txBody>
      </p:sp>
      <p:sp>
        <p:nvSpPr>
          <p:cNvPr id="21507" name="Rectangle 2"/>
          <p:cNvSpPr>
            <a:spLocks noGrp="1" noRot="1" noChangeAspect="1" noChangeArrowheads="1" noTextEdit="1"/>
          </p:cNvSpPr>
          <p:nvPr>
            <p:ph type="sldImg"/>
          </p:nvPr>
        </p:nvSpPr>
        <p:spPr>
          <a:xfrm>
            <a:off x="917575" y="744538"/>
            <a:ext cx="4962525" cy="3722687"/>
          </a:xfrm>
          <a:ln/>
        </p:spPr>
      </p:sp>
      <p:sp>
        <p:nvSpPr>
          <p:cNvPr id="21508" name="Rectangle 3"/>
          <p:cNvSpPr>
            <a:spLocks noGrp="1" noChangeArrowheads="1"/>
          </p:cNvSpPr>
          <p:nvPr>
            <p:ph type="body" idx="1"/>
          </p:nvPr>
        </p:nvSpPr>
        <p:spPr>
          <a:noFill/>
        </p:spPr>
        <p:txBody>
          <a:bodyPr/>
          <a:lstStyle/>
          <a:p>
            <a:pPr eaLnBrk="1" hangingPunct="1">
              <a:lnSpc>
                <a:spcPct val="90000"/>
              </a:lnSpc>
            </a:pPr>
            <a:endParaRPr lang="en-GB" altLang="en-US" sz="1000" dirty="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7D5BA473-9D52-4D3F-B65C-D1F79CC00DD9}" type="slidenum">
              <a:rPr kumimoji="0" lang="en-GB" altLang="en-US" smtClean="0"/>
              <a:pPr algn="r" eaLnBrk="1" hangingPunct="1">
                <a:spcBef>
                  <a:spcPct val="0"/>
                </a:spcBef>
              </a:pPr>
              <a:t>11</a:t>
            </a:fld>
            <a:endParaRPr kumimoji="0" lang="en-GB" altLang="en-US" dirty="0" smtClean="0"/>
          </a:p>
        </p:txBody>
      </p:sp>
      <p:sp>
        <p:nvSpPr>
          <p:cNvPr id="22531" name="Rectangle 2"/>
          <p:cNvSpPr>
            <a:spLocks noGrp="1" noRot="1" noChangeAspect="1" noChangeArrowheads="1" noTextEdit="1"/>
          </p:cNvSpPr>
          <p:nvPr>
            <p:ph type="sldImg"/>
          </p:nvPr>
        </p:nvSpPr>
        <p:spPr>
          <a:xfrm>
            <a:off x="917575" y="744538"/>
            <a:ext cx="4962525" cy="3722687"/>
          </a:xfrm>
          <a:ln/>
        </p:spPr>
      </p:sp>
      <p:sp>
        <p:nvSpPr>
          <p:cNvPr id="22532" name="Rectangle 3"/>
          <p:cNvSpPr>
            <a:spLocks noGrp="1" noChangeArrowheads="1"/>
          </p:cNvSpPr>
          <p:nvPr>
            <p:ph type="body" idx="1"/>
          </p:nvPr>
        </p:nvSpPr>
        <p:spPr>
          <a:noFill/>
        </p:spPr>
        <p:txBody>
          <a:bodyPr/>
          <a:lstStyle/>
          <a:p>
            <a:pPr marL="0" indent="0" eaLnBrk="1" hangingPunct="1">
              <a:lnSpc>
                <a:spcPct val="90000"/>
              </a:lnSpc>
              <a:buFont typeface="Arial" panose="020B0604020202020204" pitchFamily="34" charset="0"/>
              <a:buNone/>
            </a:pPr>
            <a:endParaRPr lang="en-US" altLang="en-US" sz="1000" dirty="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1D301D98-2227-4953-9F92-3213773823CA}" type="slidenum">
              <a:rPr kumimoji="0" lang="en-GB" altLang="en-US" smtClean="0"/>
              <a:pPr algn="r" eaLnBrk="1" hangingPunct="1">
                <a:spcBef>
                  <a:spcPct val="0"/>
                </a:spcBef>
              </a:pPr>
              <a:t>12</a:t>
            </a:fld>
            <a:endParaRPr kumimoji="0" lang="en-GB" altLang="en-US" dirty="0" smtClean="0"/>
          </a:p>
        </p:txBody>
      </p:sp>
      <p:sp>
        <p:nvSpPr>
          <p:cNvPr id="23555" name="Rectangle 2"/>
          <p:cNvSpPr>
            <a:spLocks noGrp="1" noRot="1" noChangeAspect="1" noChangeArrowheads="1" noTextEdit="1"/>
          </p:cNvSpPr>
          <p:nvPr>
            <p:ph type="sldImg"/>
          </p:nvPr>
        </p:nvSpPr>
        <p:spPr>
          <a:xfrm>
            <a:off x="917575" y="744538"/>
            <a:ext cx="4962525" cy="3722687"/>
          </a:xfrm>
          <a:ln/>
        </p:spPr>
      </p:sp>
      <p:sp>
        <p:nvSpPr>
          <p:cNvPr id="23556"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5D31F27B-BFA4-4D23-99D3-DC5DEEA8825D}" type="slidenum">
              <a:rPr kumimoji="0" lang="en-GB" altLang="en-US" smtClean="0"/>
              <a:pPr algn="r" eaLnBrk="1" hangingPunct="1">
                <a:spcBef>
                  <a:spcPct val="0"/>
                </a:spcBef>
              </a:pPr>
              <a:t>13</a:t>
            </a:fld>
            <a:endParaRPr kumimoji="0" lang="en-GB" altLang="en-US" dirty="0" smtClean="0"/>
          </a:p>
        </p:txBody>
      </p:sp>
      <p:sp>
        <p:nvSpPr>
          <p:cNvPr id="24579" name="Rectangle 2"/>
          <p:cNvSpPr>
            <a:spLocks noGrp="1" noRot="1" noChangeAspect="1" noChangeArrowheads="1" noTextEdit="1"/>
          </p:cNvSpPr>
          <p:nvPr>
            <p:ph type="sldImg"/>
          </p:nvPr>
        </p:nvSpPr>
        <p:spPr>
          <a:xfrm>
            <a:off x="917575" y="744538"/>
            <a:ext cx="4962525" cy="3722687"/>
          </a:xfrm>
          <a:ln/>
        </p:spPr>
      </p:sp>
      <p:sp>
        <p:nvSpPr>
          <p:cNvPr id="24580"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5D31F27B-BFA4-4D23-99D3-DC5DEEA8825D}" type="slidenum">
              <a:rPr kumimoji="0" lang="en-GB" altLang="en-US" smtClean="0"/>
              <a:pPr algn="r" eaLnBrk="1" hangingPunct="1">
                <a:spcBef>
                  <a:spcPct val="0"/>
                </a:spcBef>
              </a:pPr>
              <a:t>14</a:t>
            </a:fld>
            <a:endParaRPr kumimoji="0" lang="en-GB" altLang="en-US" dirty="0" smtClean="0"/>
          </a:p>
        </p:txBody>
      </p:sp>
      <p:sp>
        <p:nvSpPr>
          <p:cNvPr id="24579" name="Rectangle 2"/>
          <p:cNvSpPr>
            <a:spLocks noGrp="1" noRot="1" noChangeAspect="1" noChangeArrowheads="1" noTextEdit="1"/>
          </p:cNvSpPr>
          <p:nvPr>
            <p:ph type="sldImg"/>
          </p:nvPr>
        </p:nvSpPr>
        <p:spPr>
          <a:xfrm>
            <a:off x="917575" y="744538"/>
            <a:ext cx="4962525" cy="3722687"/>
          </a:xfrm>
          <a:ln/>
        </p:spPr>
      </p:sp>
      <p:sp>
        <p:nvSpPr>
          <p:cNvPr id="24580" name="Rectangle 3"/>
          <p:cNvSpPr>
            <a:spLocks noGrp="1" noChangeArrowheads="1"/>
          </p:cNvSpPr>
          <p:nvPr>
            <p:ph type="body" idx="1"/>
          </p:nvPr>
        </p:nvSpPr>
        <p:spPr>
          <a:noFill/>
        </p:spPr>
        <p:txBody>
          <a:bodyPr/>
          <a:lstStyle/>
          <a:p>
            <a:pPr eaLnBrk="1" hangingPunct="1"/>
            <a:endParaRPr lang="en-GB" altLang="en-US" dirty="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5D31F27B-BFA4-4D23-99D3-DC5DEEA8825D}" type="slidenum">
              <a:rPr kumimoji="0" lang="en-GB" altLang="en-US" smtClean="0"/>
              <a:pPr algn="r" eaLnBrk="1" hangingPunct="1">
                <a:spcBef>
                  <a:spcPct val="0"/>
                </a:spcBef>
              </a:pPr>
              <a:t>15</a:t>
            </a:fld>
            <a:endParaRPr kumimoji="0" lang="en-GB" altLang="en-US" dirty="0" smtClean="0"/>
          </a:p>
        </p:txBody>
      </p:sp>
      <p:sp>
        <p:nvSpPr>
          <p:cNvPr id="24579" name="Rectangle 2"/>
          <p:cNvSpPr>
            <a:spLocks noGrp="1" noRot="1" noChangeAspect="1" noChangeArrowheads="1" noTextEdit="1"/>
          </p:cNvSpPr>
          <p:nvPr>
            <p:ph type="sldImg"/>
          </p:nvPr>
        </p:nvSpPr>
        <p:spPr>
          <a:xfrm>
            <a:off x="917575" y="744538"/>
            <a:ext cx="4962525" cy="3722687"/>
          </a:xfrm>
          <a:ln/>
        </p:spPr>
      </p:sp>
      <p:sp>
        <p:nvSpPr>
          <p:cNvPr id="24580" name="Rectangle 3"/>
          <p:cNvSpPr>
            <a:spLocks noGrp="1" noChangeArrowheads="1"/>
          </p:cNvSpPr>
          <p:nvPr>
            <p:ph type="body" idx="1"/>
          </p:nvPr>
        </p:nvSpPr>
        <p:spPr>
          <a:noFill/>
        </p:spPr>
        <p:txBody>
          <a:bodyPr/>
          <a:lstStyle/>
          <a:p>
            <a:pPr marL="0" indent="0" eaLnBrk="1" hangingPunct="1">
              <a:buFont typeface="Arial" panose="020B0604020202020204" pitchFamily="34" charset="0"/>
              <a:buNone/>
            </a:pPr>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68633AF7-ECB5-4ECA-80EC-CC0806F1BE52}" type="slidenum">
              <a:rPr kumimoji="0" lang="en-GB" altLang="en-US" smtClean="0"/>
              <a:pPr algn="r" eaLnBrk="1" hangingPunct="1">
                <a:spcBef>
                  <a:spcPct val="0"/>
                </a:spcBef>
              </a:pPr>
              <a:t>16</a:t>
            </a:fld>
            <a:endParaRPr kumimoji="0" lang="en-GB" altLang="en-US" dirty="0" smtClean="0"/>
          </a:p>
        </p:txBody>
      </p:sp>
      <p:sp>
        <p:nvSpPr>
          <p:cNvPr id="25603" name="Rectangle 2"/>
          <p:cNvSpPr>
            <a:spLocks noGrp="1" noRot="1" noChangeAspect="1" noChangeArrowheads="1" noTextEdit="1"/>
          </p:cNvSpPr>
          <p:nvPr>
            <p:ph type="sldImg"/>
          </p:nvPr>
        </p:nvSpPr>
        <p:spPr>
          <a:xfrm>
            <a:off x="917575" y="744538"/>
            <a:ext cx="4962525" cy="3722687"/>
          </a:xfrm>
          <a:ln/>
        </p:spPr>
      </p:sp>
      <p:sp>
        <p:nvSpPr>
          <p:cNvPr id="25604" name="Rectangle 3"/>
          <p:cNvSpPr>
            <a:spLocks noGrp="1" noChangeArrowheads="1"/>
          </p:cNvSpPr>
          <p:nvPr>
            <p:ph type="body" idx="1"/>
          </p:nvPr>
        </p:nvSpPr>
        <p:spPr>
          <a:noFill/>
        </p:spPr>
        <p:txBody>
          <a:bodyPr/>
          <a:lstStyle/>
          <a:p>
            <a:pPr marL="0" lvl="0" indent="0">
              <a:spcAft>
                <a:spcPts val="0"/>
              </a:spcAft>
              <a:buFont typeface="+mj-lt"/>
              <a:buNone/>
            </a:pPr>
            <a:r>
              <a:rPr lang="en-GB" sz="900" dirty="0" smtClean="0">
                <a:effectLst/>
                <a:latin typeface="Arial"/>
                <a:ea typeface="Times New Roman"/>
                <a:cs typeface="Times New Roman"/>
              </a:rPr>
              <a:t> </a:t>
            </a:r>
            <a:endParaRPr lang="en-US" altLang="en-US" baseline="0" dirty="0" smtClean="0"/>
          </a:p>
          <a:p>
            <a:pPr eaLnBrk="1" hangingPunct="1"/>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p:cNvSpPr>
            <a:spLocks noGrp="1" noRot="1" noChangeAspect="1" noTextEdit="1"/>
          </p:cNvSpPr>
          <p:nvPr>
            <p:ph type="sldImg"/>
          </p:nvPr>
        </p:nvSpPr>
        <p:spPr>
          <a:xfrm>
            <a:off x="917575" y="744538"/>
            <a:ext cx="4962525" cy="3722687"/>
          </a:xfrm>
          <a:ln/>
        </p:spPr>
      </p:sp>
      <p:sp>
        <p:nvSpPr>
          <p:cNvPr id="16387" name="Notes Placeholder 2"/>
          <p:cNvSpPr>
            <a:spLocks noGrp="1"/>
          </p:cNvSpPr>
          <p:nvPr>
            <p:ph type="body" idx="1"/>
          </p:nvPr>
        </p:nvSpPr>
        <p:spPr>
          <a:noFill/>
        </p:spPr>
        <p:txBody>
          <a:bodyPr/>
          <a:lstStyle/>
          <a:p>
            <a:endParaRPr lang="en-US" altLang="en-US" dirty="0" smtClean="0"/>
          </a:p>
        </p:txBody>
      </p:sp>
      <p:sp>
        <p:nvSpPr>
          <p:cNvPr id="16388" name="Slide Number Placeholder 3"/>
          <p:cNvSpPr>
            <a:spLocks noGrp="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70754B4A-3B2B-4741-AC32-2F4EEA935297}" type="slidenum">
              <a:rPr kumimoji="0" lang="en-GB" altLang="en-US" smtClean="0"/>
              <a:pPr algn="r" eaLnBrk="1" hangingPunct="1">
                <a:spcBef>
                  <a:spcPct val="0"/>
                </a:spcBef>
              </a:pPr>
              <a:t>2</a:t>
            </a:fld>
            <a:endParaRPr kumimoji="0" lang="en-GB"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E4681F29-14C6-40FE-BF40-7E2EA5FB8874}" type="slidenum">
              <a:rPr kumimoji="0" lang="en-GB" altLang="en-US" smtClean="0"/>
              <a:pPr algn="r" eaLnBrk="1" hangingPunct="1">
                <a:spcBef>
                  <a:spcPct val="0"/>
                </a:spcBef>
              </a:pPr>
              <a:t>3</a:t>
            </a:fld>
            <a:endParaRPr kumimoji="0" lang="en-GB" altLang="en-US" dirty="0" smtClean="0"/>
          </a:p>
        </p:txBody>
      </p:sp>
      <p:sp>
        <p:nvSpPr>
          <p:cNvPr id="17411" name="Rectangle 2"/>
          <p:cNvSpPr>
            <a:spLocks noGrp="1" noRot="1" noChangeAspect="1" noChangeArrowheads="1" noTextEdit="1"/>
          </p:cNvSpPr>
          <p:nvPr>
            <p:ph type="sldImg"/>
          </p:nvPr>
        </p:nvSpPr>
        <p:spPr>
          <a:xfrm>
            <a:off x="917575" y="744538"/>
            <a:ext cx="4962525" cy="3722687"/>
          </a:xfrm>
          <a:ln/>
        </p:spPr>
      </p:sp>
      <p:sp>
        <p:nvSpPr>
          <p:cNvPr id="17412" name="Rectangle 3"/>
          <p:cNvSpPr>
            <a:spLocks noGrp="1" noChangeArrowheads="1"/>
          </p:cNvSpPr>
          <p:nvPr>
            <p:ph type="body" idx="1"/>
          </p:nvPr>
        </p:nvSpPr>
        <p:spPr>
          <a:noFill/>
        </p:spPr>
        <p:txBody>
          <a:bodyPr/>
          <a:lstStyle/>
          <a:p>
            <a:pPr eaLnBrk="1" hangingPunct="1"/>
            <a:endParaRPr lang="en-GB" altLang="en-US" sz="1000" dirty="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2333ABCF-2A89-461D-B120-B45BE20C9CFE}" type="slidenum">
              <a:rPr kumimoji="0" lang="en-GB" altLang="en-US" smtClean="0"/>
              <a:pPr algn="r" eaLnBrk="1" hangingPunct="1">
                <a:spcBef>
                  <a:spcPct val="0"/>
                </a:spcBef>
              </a:pPr>
              <a:t>4</a:t>
            </a:fld>
            <a:endParaRPr kumimoji="0" lang="en-GB" altLang="en-US" dirty="0" smtClean="0"/>
          </a:p>
        </p:txBody>
      </p:sp>
      <p:sp>
        <p:nvSpPr>
          <p:cNvPr id="19459" name="Rectangle 2"/>
          <p:cNvSpPr>
            <a:spLocks noGrp="1" noRot="1" noChangeAspect="1" noChangeArrowheads="1" noTextEdit="1"/>
          </p:cNvSpPr>
          <p:nvPr>
            <p:ph type="sldImg"/>
          </p:nvPr>
        </p:nvSpPr>
        <p:spPr>
          <a:xfrm>
            <a:off x="917575" y="744538"/>
            <a:ext cx="4962525" cy="3722687"/>
          </a:xfrm>
          <a:ln/>
        </p:spPr>
      </p:sp>
      <p:sp>
        <p:nvSpPr>
          <p:cNvPr id="19460"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endParaRPr lang="en-GB" altLang="en-US" sz="1000"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E4681F29-14C6-40FE-BF40-7E2EA5FB8874}" type="slidenum">
              <a:rPr kumimoji="0" lang="en-GB" altLang="en-US" smtClean="0"/>
              <a:pPr algn="r" eaLnBrk="1" hangingPunct="1">
                <a:spcBef>
                  <a:spcPct val="0"/>
                </a:spcBef>
              </a:pPr>
              <a:t>5</a:t>
            </a:fld>
            <a:endParaRPr kumimoji="0" lang="en-GB" altLang="en-US" dirty="0" smtClean="0"/>
          </a:p>
        </p:txBody>
      </p:sp>
      <p:sp>
        <p:nvSpPr>
          <p:cNvPr id="17411" name="Rectangle 2"/>
          <p:cNvSpPr>
            <a:spLocks noGrp="1" noRot="1" noChangeAspect="1" noChangeArrowheads="1" noTextEdit="1"/>
          </p:cNvSpPr>
          <p:nvPr>
            <p:ph type="sldImg"/>
          </p:nvPr>
        </p:nvSpPr>
        <p:spPr>
          <a:xfrm>
            <a:off x="917575" y="744538"/>
            <a:ext cx="4962525" cy="3722687"/>
          </a:xfrm>
          <a:ln/>
        </p:spPr>
      </p:sp>
      <p:sp>
        <p:nvSpPr>
          <p:cNvPr id="17412" name="Rectangle 3"/>
          <p:cNvSpPr>
            <a:spLocks noGrp="1" noChangeArrowheads="1"/>
          </p:cNvSpPr>
          <p:nvPr>
            <p:ph type="body" idx="1"/>
          </p:nvPr>
        </p:nvSpPr>
        <p:spPr>
          <a:noFill/>
        </p:spPr>
        <p:txBody>
          <a:bodyPr/>
          <a:lstStyle/>
          <a:p>
            <a:pPr eaLnBrk="1" hangingPunct="1"/>
            <a:endParaRPr lang="en-GB" altLang="en-US" sz="1000"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A8254E26-933F-47B4-B085-A7D74F7F74C7}" type="slidenum">
              <a:rPr kumimoji="0" lang="en-GB" altLang="en-US" smtClean="0"/>
              <a:pPr algn="r" eaLnBrk="1" hangingPunct="1">
                <a:spcBef>
                  <a:spcPct val="0"/>
                </a:spcBef>
              </a:pPr>
              <a:t>6</a:t>
            </a:fld>
            <a:endParaRPr kumimoji="0" lang="en-GB" altLang="en-US" dirty="0" smtClean="0"/>
          </a:p>
        </p:txBody>
      </p:sp>
      <p:sp>
        <p:nvSpPr>
          <p:cNvPr id="18435" name="Rectangle 2"/>
          <p:cNvSpPr>
            <a:spLocks noGrp="1" noRot="1" noChangeAspect="1" noChangeArrowheads="1" noTextEdit="1"/>
          </p:cNvSpPr>
          <p:nvPr>
            <p:ph type="sldImg"/>
          </p:nvPr>
        </p:nvSpPr>
        <p:spPr>
          <a:xfrm>
            <a:off x="917575" y="744538"/>
            <a:ext cx="4962525" cy="3722687"/>
          </a:xfrm>
          <a:ln/>
        </p:spPr>
      </p:sp>
      <p:sp>
        <p:nvSpPr>
          <p:cNvPr id="18436" name="Rectangle 3"/>
          <p:cNvSpPr>
            <a:spLocks noGrp="1" noChangeArrowheads="1"/>
          </p:cNvSpPr>
          <p:nvPr>
            <p:ph type="body" idx="1"/>
          </p:nvPr>
        </p:nvSpPr>
        <p:spPr>
          <a:noFill/>
        </p:spPr>
        <p:txBody>
          <a:bodyPr/>
          <a:lstStyle/>
          <a:p>
            <a:pPr marL="171450" indent="-171450" eaLnBrk="1" hangingPunct="1">
              <a:buFont typeface="Arial" panose="020B0604020202020204" pitchFamily="34" charset="0"/>
              <a:buChar char="•"/>
            </a:pPr>
            <a:endParaRPr lang="en-GB" altLang="en-US" sz="800" baseline="0" dirty="0" smtClean="0">
              <a:solidFill>
                <a:srgbClr val="FF0000"/>
              </a:solidFill>
            </a:endParaRPr>
          </a:p>
          <a:p>
            <a:pPr marL="171450" indent="-171450" eaLnBrk="1" hangingPunct="1">
              <a:buFont typeface="Arial" panose="020B0604020202020204" pitchFamily="34" charset="0"/>
              <a:buChar char="•"/>
            </a:pPr>
            <a:endParaRPr lang="en-GB" altLang="en-US" sz="800" baseline="0" dirty="0" smtClean="0">
              <a:solidFill>
                <a:srgbClr val="FF0000"/>
              </a:solidFill>
            </a:endParaRPr>
          </a:p>
          <a:p>
            <a:pPr marL="171450" indent="-171450" eaLnBrk="1" hangingPunct="1">
              <a:buFont typeface="Arial" panose="020B0604020202020204" pitchFamily="34" charset="0"/>
              <a:buChar char="•"/>
            </a:pPr>
            <a:endParaRPr lang="en-GB" altLang="en-US" sz="800" dirty="0" smtClean="0">
              <a:solidFill>
                <a:srgbClr val="FF0000"/>
              </a:solidFill>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9F1BEEC1-E682-45EE-99B4-49DF813B79C1}" type="slidenum">
              <a:rPr lang="en-GB" altLang="en-US" smtClean="0"/>
              <a:pPr>
                <a:defRPr/>
              </a:pPr>
              <a:t>7</a:t>
            </a:fld>
            <a:endParaRPr lang="en-GB" altLang="en-US" dirty="0"/>
          </a:p>
        </p:txBody>
      </p:sp>
    </p:spTree>
    <p:extLst>
      <p:ext uri="{BB962C8B-B14F-4D97-AF65-F5344CB8AC3E}">
        <p14:creationId xmlns:p14="http://schemas.microsoft.com/office/powerpoint/2010/main" val="28838552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17575" y="744538"/>
            <a:ext cx="4962525" cy="3722687"/>
          </a:xfrm>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GB" baseline="0" dirty="0" smtClean="0"/>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10"/>
          </p:nvPr>
        </p:nvSpPr>
        <p:spPr/>
        <p:txBody>
          <a:bodyPr/>
          <a:lstStyle/>
          <a:p>
            <a:pPr>
              <a:defRPr/>
            </a:pPr>
            <a:fld id="{9F1BEEC1-E682-45EE-99B4-49DF813B79C1}" type="slidenum">
              <a:rPr lang="en-GB" altLang="en-US" smtClean="0"/>
              <a:pPr>
                <a:defRPr/>
              </a:pPr>
              <a:t>8</a:t>
            </a:fld>
            <a:endParaRPr lang="en-GB" altLang="en-US" dirty="0"/>
          </a:p>
        </p:txBody>
      </p:sp>
    </p:spTree>
    <p:extLst>
      <p:ext uri="{BB962C8B-B14F-4D97-AF65-F5344CB8AC3E}">
        <p14:creationId xmlns:p14="http://schemas.microsoft.com/office/powerpoint/2010/main" val="29192484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algn="l" eaLnBrk="0" hangingPunct="0">
              <a:spcBef>
                <a:spcPct val="30000"/>
              </a:spcBef>
              <a:defRPr kumimoji="1" sz="1200">
                <a:solidFill>
                  <a:schemeClr val="tx1"/>
                </a:solidFill>
                <a:latin typeface="Arial" charset="0"/>
              </a:defRPr>
            </a:lvl1pPr>
            <a:lvl2pPr marL="742950" indent="-285750" algn="l" eaLnBrk="0" hangingPunct="0">
              <a:spcBef>
                <a:spcPct val="30000"/>
              </a:spcBef>
              <a:defRPr kumimoji="1" sz="1200">
                <a:solidFill>
                  <a:schemeClr val="tx1"/>
                </a:solidFill>
                <a:latin typeface="Arial" charset="0"/>
              </a:defRPr>
            </a:lvl2pPr>
            <a:lvl3pPr marL="1143000" indent="-228600" algn="l" eaLnBrk="0" hangingPunct="0">
              <a:spcBef>
                <a:spcPct val="30000"/>
              </a:spcBef>
              <a:defRPr kumimoji="1" sz="1200">
                <a:solidFill>
                  <a:schemeClr val="tx1"/>
                </a:solidFill>
                <a:latin typeface="Arial" charset="0"/>
              </a:defRPr>
            </a:lvl3pPr>
            <a:lvl4pPr marL="1600200" indent="-228600" algn="l" eaLnBrk="0" hangingPunct="0">
              <a:spcBef>
                <a:spcPct val="30000"/>
              </a:spcBef>
              <a:defRPr kumimoji="1" sz="1200">
                <a:solidFill>
                  <a:schemeClr val="tx1"/>
                </a:solidFill>
                <a:latin typeface="Arial" charset="0"/>
              </a:defRPr>
            </a:lvl4pPr>
            <a:lvl5pPr marL="2057400" indent="-228600" algn="l" eaLnBrk="0" hangingPunct="0">
              <a:spcBef>
                <a:spcPct val="30000"/>
              </a:spcBef>
              <a:defRPr kumimoji="1" sz="1200">
                <a:solidFill>
                  <a:schemeClr val="tx1"/>
                </a:solidFill>
                <a:latin typeface="Arial" charset="0"/>
              </a:defRPr>
            </a:lvl5pPr>
            <a:lvl6pPr marL="2514600" indent="-228600" eaLnBrk="0" fontAlgn="base" hangingPunct="0">
              <a:spcBef>
                <a:spcPct val="30000"/>
              </a:spcBef>
              <a:spcAft>
                <a:spcPct val="0"/>
              </a:spcAft>
              <a:defRPr kumimoji="1" sz="1200">
                <a:solidFill>
                  <a:schemeClr val="tx1"/>
                </a:solidFill>
                <a:latin typeface="Arial" charset="0"/>
              </a:defRPr>
            </a:lvl6pPr>
            <a:lvl7pPr marL="2971800" indent="-228600" eaLnBrk="0" fontAlgn="base" hangingPunct="0">
              <a:spcBef>
                <a:spcPct val="30000"/>
              </a:spcBef>
              <a:spcAft>
                <a:spcPct val="0"/>
              </a:spcAft>
              <a:defRPr kumimoji="1" sz="1200">
                <a:solidFill>
                  <a:schemeClr val="tx1"/>
                </a:solidFill>
                <a:latin typeface="Arial" charset="0"/>
              </a:defRPr>
            </a:lvl7pPr>
            <a:lvl8pPr marL="3429000" indent="-228600" eaLnBrk="0" fontAlgn="base" hangingPunct="0">
              <a:spcBef>
                <a:spcPct val="30000"/>
              </a:spcBef>
              <a:spcAft>
                <a:spcPct val="0"/>
              </a:spcAft>
              <a:defRPr kumimoji="1" sz="1200">
                <a:solidFill>
                  <a:schemeClr val="tx1"/>
                </a:solidFill>
                <a:latin typeface="Arial" charset="0"/>
              </a:defRPr>
            </a:lvl8pPr>
            <a:lvl9pPr marL="3886200" indent="-228600" eaLnBrk="0" fontAlgn="base" hangingPunct="0">
              <a:spcBef>
                <a:spcPct val="30000"/>
              </a:spcBef>
              <a:spcAft>
                <a:spcPct val="0"/>
              </a:spcAft>
              <a:defRPr kumimoji="1" sz="1200">
                <a:solidFill>
                  <a:schemeClr val="tx1"/>
                </a:solidFill>
                <a:latin typeface="Arial" charset="0"/>
              </a:defRPr>
            </a:lvl9pPr>
          </a:lstStyle>
          <a:p>
            <a:pPr algn="r" eaLnBrk="1" hangingPunct="1">
              <a:spcBef>
                <a:spcPct val="0"/>
              </a:spcBef>
            </a:pPr>
            <a:fld id="{C61CA741-2E19-4EC8-BDC1-4403F5568122}" type="slidenum">
              <a:rPr kumimoji="0" lang="en-GB" altLang="en-US" smtClean="0"/>
              <a:pPr algn="r" eaLnBrk="1" hangingPunct="1">
                <a:spcBef>
                  <a:spcPct val="0"/>
                </a:spcBef>
              </a:pPr>
              <a:t>9</a:t>
            </a:fld>
            <a:endParaRPr kumimoji="0" lang="en-GB" altLang="en-US" dirty="0" smtClean="0"/>
          </a:p>
        </p:txBody>
      </p:sp>
      <p:sp>
        <p:nvSpPr>
          <p:cNvPr id="20483" name="Rectangle 2"/>
          <p:cNvSpPr>
            <a:spLocks noGrp="1" noRot="1" noChangeAspect="1" noChangeArrowheads="1" noTextEdit="1"/>
          </p:cNvSpPr>
          <p:nvPr>
            <p:ph type="sldImg"/>
          </p:nvPr>
        </p:nvSpPr>
        <p:spPr>
          <a:xfrm>
            <a:off x="917575" y="744538"/>
            <a:ext cx="4962525" cy="3722687"/>
          </a:xfrm>
          <a:ln/>
        </p:spPr>
      </p:sp>
      <p:sp>
        <p:nvSpPr>
          <p:cNvPr id="20484" name="Rectangle 3"/>
          <p:cNvSpPr>
            <a:spLocks noGrp="1" noChangeArrowheads="1"/>
          </p:cNvSpPr>
          <p:nvPr>
            <p:ph type="body" idx="1"/>
          </p:nvPr>
        </p:nvSpPr>
        <p:spPr>
          <a:noFill/>
        </p:spPr>
        <p:txBody>
          <a:bodyPr/>
          <a:lstStyle/>
          <a:p>
            <a:pPr eaLnBrk="1" hangingPunct="1"/>
            <a:endParaRPr lang="en-GB" altLang="en-US" sz="1000" dirty="0"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0"/>
            <a:ext cx="4572000" cy="6858000"/>
          </a:xfrm>
          <a:prstGeom prst="rect">
            <a:avLst/>
          </a:prstGeom>
          <a:solidFill>
            <a:srgbClr val="A5D0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kumimoji="1" lang="en-US" altLang="en-US" dirty="0" smtClean="0"/>
          </a:p>
        </p:txBody>
      </p:sp>
      <p:sp>
        <p:nvSpPr>
          <p:cNvPr id="5" name="AutoShape 3"/>
          <p:cNvSpPr>
            <a:spLocks noChangeArrowheads="1"/>
          </p:cNvSpPr>
          <p:nvPr/>
        </p:nvSpPr>
        <p:spPr bwMode="auto">
          <a:xfrm>
            <a:off x="685800" y="990600"/>
            <a:ext cx="5181600" cy="1905000"/>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kumimoji="1" lang="en-US" altLang="en-US" dirty="0" smtClean="0"/>
          </a:p>
        </p:txBody>
      </p:sp>
      <p:grpSp>
        <p:nvGrpSpPr>
          <p:cNvPr id="6" name="Group 18"/>
          <p:cNvGrpSpPr>
            <a:grpSpLocks/>
          </p:cNvGrpSpPr>
          <p:nvPr/>
        </p:nvGrpSpPr>
        <p:grpSpPr bwMode="auto">
          <a:xfrm>
            <a:off x="3632200" y="4889500"/>
            <a:ext cx="5283200" cy="319088"/>
            <a:chOff x="2288" y="3080"/>
            <a:chExt cx="3072" cy="201"/>
          </a:xfrm>
        </p:grpSpPr>
        <p:sp>
          <p:nvSpPr>
            <p:cNvPr id="7" name="AutoShape 12"/>
            <p:cNvSpPr>
              <a:spLocks noChangeArrowheads="1"/>
            </p:cNvSpPr>
            <p:nvPr/>
          </p:nvSpPr>
          <p:spPr bwMode="auto">
            <a:xfrm flipH="1">
              <a:off x="2288" y="3080"/>
              <a:ext cx="2914" cy="200"/>
            </a:xfrm>
            <a:prstGeom prst="roundRect">
              <a:avLst>
                <a:gd name="adj" fmla="val 0"/>
              </a:avLst>
            </a:prstGeom>
            <a:solidFill>
              <a:srgbClr val="0248AE"/>
            </a:solidFill>
            <a:ln w="4127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sp>
          <p:nvSpPr>
            <p:cNvPr id="8" name="AutoShape 13"/>
            <p:cNvSpPr>
              <a:spLocks noChangeArrowheads="1"/>
            </p:cNvSpPr>
            <p:nvPr/>
          </p:nvSpPr>
          <p:spPr bwMode="auto">
            <a:xfrm>
              <a:off x="5196" y="3080"/>
              <a:ext cx="164" cy="201"/>
            </a:xfrm>
            <a:prstGeom prst="flowChartDelay">
              <a:avLst/>
            </a:prstGeom>
            <a:solidFill>
              <a:srgbClr val="0248AE"/>
            </a:solidFill>
            <a:ln w="4127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grpSp>
      <p:sp>
        <p:nvSpPr>
          <p:cNvPr id="9" name="Line 21"/>
          <p:cNvSpPr>
            <a:spLocks noChangeShapeType="1"/>
          </p:cNvSpPr>
          <p:nvPr/>
        </p:nvSpPr>
        <p:spPr bwMode="auto">
          <a:xfrm>
            <a:off x="8624888" y="4910138"/>
            <a:ext cx="0" cy="277812"/>
          </a:xfrm>
          <a:prstGeom prst="line">
            <a:avLst/>
          </a:prstGeom>
          <a:noFill/>
          <a:ln w="57150">
            <a:solidFill>
              <a:srgbClr val="0248A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pic>
        <p:nvPicPr>
          <p:cNvPr id="10" name="Picture 22" descr="Resized_CSP_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73800" y="22225"/>
            <a:ext cx="2819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Rectangle 5"/>
          <p:cNvSpPr>
            <a:spLocks noGrp="1" noChangeArrowheads="1"/>
          </p:cNvSpPr>
          <p:nvPr>
            <p:ph type="subTitle" idx="1"/>
          </p:nvPr>
        </p:nvSpPr>
        <p:spPr bwMode="auto">
          <a:xfrm>
            <a:off x="4673600" y="2927350"/>
            <a:ext cx="3657600" cy="182245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marL="0" indent="0">
              <a:buFont typeface="Wingdings" pitchFamily="2" charset="2"/>
              <a:buNone/>
              <a:defRPr>
                <a:solidFill>
                  <a:schemeClr val="tx2"/>
                </a:solidFill>
              </a:defRPr>
            </a:lvl1pPr>
          </a:lstStyle>
          <a:p>
            <a:pPr lvl="0"/>
            <a:r>
              <a:rPr lang="en-GB" altLang="en-US" noProof="0" smtClean="0"/>
              <a:t>Click to edit Master subtitle style</a:t>
            </a:r>
          </a:p>
        </p:txBody>
      </p:sp>
      <p:sp>
        <p:nvSpPr>
          <p:cNvPr id="8211" name="Rectangle 19"/>
          <p:cNvSpPr>
            <a:spLocks noGrp="1" noChangeArrowheads="1"/>
          </p:cNvSpPr>
          <p:nvPr>
            <p:ph type="ctrTitle" sz="quarter"/>
          </p:nvPr>
        </p:nvSpPr>
        <p:spPr bwMode="auto">
          <a:xfrm>
            <a:off x="936625" y="1425575"/>
            <a:ext cx="7772400" cy="11430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a:defRPr>
                <a:solidFill>
                  <a:schemeClr val="tx1"/>
                </a:solidFill>
              </a:defRPr>
            </a:lvl1pPr>
          </a:lstStyle>
          <a:p>
            <a:pPr lvl="0"/>
            <a:r>
              <a:rPr lang="en-GB" altLang="en-US" noProof="0" smtClean="0"/>
              <a:t>Click to edit Master title style</a:t>
            </a:r>
          </a:p>
        </p:txBody>
      </p:sp>
    </p:spTree>
    <p:extLst>
      <p:ext uri="{BB962C8B-B14F-4D97-AF65-F5344CB8AC3E}">
        <p14:creationId xmlns:p14="http://schemas.microsoft.com/office/powerpoint/2010/main" val="1090651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13718333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2174197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Table Placeholder 2"/>
          <p:cNvSpPr>
            <a:spLocks noGrp="1"/>
          </p:cNvSpPr>
          <p:nvPr>
            <p:ph type="tbl" idx="1"/>
          </p:nvPr>
        </p:nvSpPr>
        <p:spPr>
          <a:xfrm>
            <a:off x="457200" y="1600200"/>
            <a:ext cx="8229600" cy="4525963"/>
          </a:xfrm>
          <a:prstGeom prst="rect">
            <a:avLst/>
          </a:prstGeom>
        </p:spPr>
        <p:txBody>
          <a:bodyPr/>
          <a:lstStyle/>
          <a:p>
            <a:pPr lvl="0"/>
            <a:endParaRPr lang="en-GB" noProof="0" dirty="0" smtClean="0"/>
          </a:p>
        </p:txBody>
      </p:sp>
    </p:spTree>
    <p:extLst>
      <p:ext uri="{BB962C8B-B14F-4D97-AF65-F5344CB8AC3E}">
        <p14:creationId xmlns:p14="http://schemas.microsoft.com/office/powerpoint/2010/main" val="1112909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801287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496237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5991108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extLst>
      <p:ext uri="{BB962C8B-B14F-4D97-AF65-F5344CB8AC3E}">
        <p14:creationId xmlns:p14="http://schemas.microsoft.com/office/powerpoint/2010/main" val="3347405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GB"/>
          </a:p>
        </p:txBody>
      </p:sp>
    </p:spTree>
    <p:extLst>
      <p:ext uri="{BB962C8B-B14F-4D97-AF65-F5344CB8AC3E}">
        <p14:creationId xmlns:p14="http://schemas.microsoft.com/office/powerpoint/2010/main" val="42681255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88178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7976676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125760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22"/>
          <p:cNvGrpSpPr>
            <a:grpSpLocks/>
          </p:cNvGrpSpPr>
          <p:nvPr/>
        </p:nvGrpSpPr>
        <p:grpSpPr bwMode="auto">
          <a:xfrm>
            <a:off x="0" y="0"/>
            <a:ext cx="3200400" cy="6858000"/>
            <a:chOff x="0" y="0"/>
            <a:chExt cx="2016" cy="4320"/>
          </a:xfrm>
        </p:grpSpPr>
        <p:sp>
          <p:nvSpPr>
            <p:cNvPr id="1034" name="Rectangle 3"/>
            <p:cNvSpPr>
              <a:spLocks noChangeArrowheads="1"/>
            </p:cNvSpPr>
            <p:nvPr/>
          </p:nvSpPr>
          <p:spPr bwMode="auto">
            <a:xfrm>
              <a:off x="0" y="0"/>
              <a:ext cx="480" cy="4320"/>
            </a:xfrm>
            <a:prstGeom prst="rect">
              <a:avLst/>
            </a:prstGeom>
            <a:solidFill>
              <a:srgbClr val="A5D0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sp>
          <p:nvSpPr>
            <p:cNvPr id="1035" name="Rectangle 4"/>
            <p:cNvSpPr>
              <a:spLocks noChangeArrowheads="1"/>
            </p:cNvSpPr>
            <p:nvPr/>
          </p:nvSpPr>
          <p:spPr bwMode="auto">
            <a:xfrm>
              <a:off x="432" y="0"/>
              <a:ext cx="1584" cy="672"/>
            </a:xfrm>
            <a:prstGeom prst="rect">
              <a:avLst/>
            </a:prstGeom>
            <a:solidFill>
              <a:srgbClr val="A5D07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grpSp>
      <p:sp>
        <p:nvSpPr>
          <p:cNvPr id="1027" name="AutoShape 5"/>
          <p:cNvSpPr>
            <a:spLocks noChangeArrowheads="1"/>
          </p:cNvSpPr>
          <p:nvPr/>
        </p:nvSpPr>
        <p:spPr bwMode="auto">
          <a:xfrm>
            <a:off x="17463" y="957263"/>
            <a:ext cx="5105400" cy="261937"/>
          </a:xfrm>
          <a:prstGeom prst="roundRect">
            <a:avLst>
              <a:gd name="adj" fmla="val 50000"/>
            </a:avLst>
          </a:prstGeom>
          <a:solidFill>
            <a:schemeClr val="bg1"/>
          </a:soli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kumimoji="1" lang="en-US" altLang="en-US" dirty="0" smtClean="0"/>
          </a:p>
        </p:txBody>
      </p:sp>
      <p:grpSp>
        <p:nvGrpSpPr>
          <p:cNvPr id="1028" name="Group 21"/>
          <p:cNvGrpSpPr>
            <a:grpSpLocks/>
          </p:cNvGrpSpPr>
          <p:nvPr/>
        </p:nvGrpSpPr>
        <p:grpSpPr bwMode="auto">
          <a:xfrm>
            <a:off x="196850" y="311150"/>
            <a:ext cx="5975350" cy="319088"/>
            <a:chOff x="144" y="1248"/>
            <a:chExt cx="4656" cy="201"/>
          </a:xfrm>
        </p:grpSpPr>
        <p:sp>
          <p:nvSpPr>
            <p:cNvPr id="1032" name="AutoShape 12"/>
            <p:cNvSpPr>
              <a:spLocks noChangeArrowheads="1"/>
            </p:cNvSpPr>
            <p:nvPr userDrawn="1"/>
          </p:nvSpPr>
          <p:spPr bwMode="auto">
            <a:xfrm>
              <a:off x="384" y="1248"/>
              <a:ext cx="4416" cy="200"/>
            </a:xfrm>
            <a:prstGeom prst="roundRect">
              <a:avLst>
                <a:gd name="adj" fmla="val 0"/>
              </a:avLst>
            </a:prstGeom>
            <a:solidFill>
              <a:srgbClr val="0248AE"/>
            </a:solidFill>
            <a:ln w="34925">
              <a:solidFill>
                <a:schemeClr val="bg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sp>
          <p:nvSpPr>
            <p:cNvPr id="1033" name="AutoShape 20"/>
            <p:cNvSpPr>
              <a:spLocks noChangeArrowheads="1"/>
            </p:cNvSpPr>
            <p:nvPr userDrawn="1"/>
          </p:nvSpPr>
          <p:spPr bwMode="auto">
            <a:xfrm flipH="1">
              <a:off x="144" y="1248"/>
              <a:ext cx="247" cy="201"/>
            </a:xfrm>
            <a:prstGeom prst="flowChartDelay">
              <a:avLst/>
            </a:prstGeom>
            <a:solidFill>
              <a:srgbClr val="0248AE"/>
            </a:solidFill>
            <a:ln w="34925">
              <a:solidFill>
                <a:schemeClr val="bg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grpSp>
      <p:sp>
        <p:nvSpPr>
          <p:cNvPr id="1029" name="Line 33"/>
          <p:cNvSpPr>
            <a:spLocks noChangeShapeType="1"/>
          </p:cNvSpPr>
          <p:nvPr/>
        </p:nvSpPr>
        <p:spPr bwMode="auto">
          <a:xfrm flipH="1">
            <a:off x="533400" y="330200"/>
            <a:ext cx="3175" cy="279400"/>
          </a:xfrm>
          <a:prstGeom prst="line">
            <a:avLst/>
          </a:prstGeom>
          <a:noFill/>
          <a:ln w="76200">
            <a:solidFill>
              <a:srgbClr val="0248AE"/>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p>
            <a:endParaRPr lang="en-GB" dirty="0"/>
          </a:p>
        </p:txBody>
      </p:sp>
      <p:pic>
        <p:nvPicPr>
          <p:cNvPr id="1030" name="Picture 34" descr="Resized_CSP_Logo"/>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273800" y="22225"/>
            <a:ext cx="2819400" cy="1019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1" name="Rectangle 37"/>
          <p:cNvSpPr>
            <a:spLocks noChangeArrowheads="1"/>
          </p:cNvSpPr>
          <p:nvPr/>
        </p:nvSpPr>
        <p:spPr bwMode="auto">
          <a:xfrm>
            <a:off x="0" y="1092200"/>
            <a:ext cx="827088" cy="5765800"/>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defRPr/>
            </a:pPr>
            <a:endParaRPr lang="en-US" altLang="en-US" dirty="0" smtClean="0"/>
          </a:p>
        </p:txBody>
      </p:sp>
    </p:spTree>
  </p:cSld>
  <p:clrMap bg1="lt1" tx1="dk1" bg2="lt2" tx2="dk2" accent1="accent1" accent2="accent2" accent3="accent3" accent4="accent4" accent5="accent5" accent6="accent6" hlink="hlink" folHlink="folHlink"/>
  <p:sldLayoutIdLst>
    <p:sldLayoutId id="2147483717"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iming>
    <p:tnLst>
      <p:par>
        <p:cTn id="1" dur="indefinite" restart="never" nodeType="tmRoot"/>
      </p:par>
    </p:tnLst>
  </p:timing>
  <p:txStyles>
    <p:titleStyle>
      <a:lvl1pPr algn="l" rtl="0" eaLnBrk="0" fontAlgn="base" hangingPunct="0">
        <a:lnSpc>
          <a:spcPct val="90000"/>
        </a:lnSpc>
        <a:spcBef>
          <a:spcPct val="0"/>
        </a:spcBef>
        <a:spcAft>
          <a:spcPct val="0"/>
        </a:spcAft>
        <a:defRPr sz="3600" b="1">
          <a:solidFill>
            <a:schemeClr val="tx2"/>
          </a:solidFill>
          <a:latin typeface="+mj-lt"/>
          <a:ea typeface="+mj-ea"/>
          <a:cs typeface="+mj-cs"/>
        </a:defRPr>
      </a:lvl1pPr>
      <a:lvl2pPr algn="l" rtl="0" eaLnBrk="0" fontAlgn="base" hangingPunct="0">
        <a:lnSpc>
          <a:spcPct val="90000"/>
        </a:lnSpc>
        <a:spcBef>
          <a:spcPct val="0"/>
        </a:spcBef>
        <a:spcAft>
          <a:spcPct val="0"/>
        </a:spcAft>
        <a:defRPr sz="3600" b="1">
          <a:solidFill>
            <a:schemeClr val="tx2"/>
          </a:solidFill>
          <a:latin typeface="Arial" charset="0"/>
        </a:defRPr>
      </a:lvl2pPr>
      <a:lvl3pPr algn="l" rtl="0" eaLnBrk="0" fontAlgn="base" hangingPunct="0">
        <a:lnSpc>
          <a:spcPct val="90000"/>
        </a:lnSpc>
        <a:spcBef>
          <a:spcPct val="0"/>
        </a:spcBef>
        <a:spcAft>
          <a:spcPct val="0"/>
        </a:spcAft>
        <a:defRPr sz="3600" b="1">
          <a:solidFill>
            <a:schemeClr val="tx2"/>
          </a:solidFill>
          <a:latin typeface="Arial" charset="0"/>
        </a:defRPr>
      </a:lvl3pPr>
      <a:lvl4pPr algn="l" rtl="0" eaLnBrk="0" fontAlgn="base" hangingPunct="0">
        <a:lnSpc>
          <a:spcPct val="90000"/>
        </a:lnSpc>
        <a:spcBef>
          <a:spcPct val="0"/>
        </a:spcBef>
        <a:spcAft>
          <a:spcPct val="0"/>
        </a:spcAft>
        <a:defRPr sz="3600" b="1">
          <a:solidFill>
            <a:schemeClr val="tx2"/>
          </a:solidFill>
          <a:latin typeface="Arial" charset="0"/>
        </a:defRPr>
      </a:lvl4pPr>
      <a:lvl5pPr algn="l" rtl="0" eaLnBrk="0" fontAlgn="base" hangingPunct="0">
        <a:lnSpc>
          <a:spcPct val="90000"/>
        </a:lnSpc>
        <a:spcBef>
          <a:spcPct val="0"/>
        </a:spcBef>
        <a:spcAft>
          <a:spcPct val="0"/>
        </a:spcAft>
        <a:defRPr sz="3600" b="1">
          <a:solidFill>
            <a:schemeClr val="tx2"/>
          </a:solidFill>
          <a:latin typeface="Arial" charset="0"/>
        </a:defRPr>
      </a:lvl5pPr>
      <a:lvl6pPr marL="457200" algn="l" rtl="0" fontAlgn="base">
        <a:lnSpc>
          <a:spcPct val="90000"/>
        </a:lnSpc>
        <a:spcBef>
          <a:spcPct val="0"/>
        </a:spcBef>
        <a:spcAft>
          <a:spcPct val="0"/>
        </a:spcAft>
        <a:defRPr sz="3600" b="1">
          <a:solidFill>
            <a:schemeClr val="tx2"/>
          </a:solidFill>
          <a:latin typeface="Arial" charset="0"/>
        </a:defRPr>
      </a:lvl6pPr>
      <a:lvl7pPr marL="914400" algn="l" rtl="0" fontAlgn="base">
        <a:lnSpc>
          <a:spcPct val="90000"/>
        </a:lnSpc>
        <a:spcBef>
          <a:spcPct val="0"/>
        </a:spcBef>
        <a:spcAft>
          <a:spcPct val="0"/>
        </a:spcAft>
        <a:defRPr sz="3600" b="1">
          <a:solidFill>
            <a:schemeClr val="tx2"/>
          </a:solidFill>
          <a:latin typeface="Arial" charset="0"/>
        </a:defRPr>
      </a:lvl7pPr>
      <a:lvl8pPr marL="1371600" algn="l" rtl="0" fontAlgn="base">
        <a:lnSpc>
          <a:spcPct val="90000"/>
        </a:lnSpc>
        <a:spcBef>
          <a:spcPct val="0"/>
        </a:spcBef>
        <a:spcAft>
          <a:spcPct val="0"/>
        </a:spcAft>
        <a:defRPr sz="3600" b="1">
          <a:solidFill>
            <a:schemeClr val="tx2"/>
          </a:solidFill>
          <a:latin typeface="Arial" charset="0"/>
        </a:defRPr>
      </a:lvl8pPr>
      <a:lvl9pPr marL="1828800" algn="l" rtl="0" fontAlgn="base">
        <a:lnSpc>
          <a:spcPct val="90000"/>
        </a:lnSpc>
        <a:spcBef>
          <a:spcPct val="0"/>
        </a:spcBef>
        <a:spcAft>
          <a:spcPct val="0"/>
        </a:spcAft>
        <a:defRPr sz="3600" b="1">
          <a:solidFill>
            <a:schemeClr val="tx2"/>
          </a:solidFill>
          <a:latin typeface="Arial" charset="0"/>
        </a:defRPr>
      </a:lvl9pPr>
    </p:titleStyle>
    <p:bodyStyle>
      <a:lvl1pPr marL="342900" indent="-342900" algn="l" rtl="0" eaLnBrk="0" fontAlgn="base" hangingPunct="0">
        <a:spcBef>
          <a:spcPct val="20000"/>
        </a:spcBef>
        <a:spcAft>
          <a:spcPct val="0"/>
        </a:spcAft>
        <a:buClr>
          <a:schemeClr val="tx1"/>
        </a:buClr>
        <a:buSzPct val="75000"/>
        <a:buFont typeface="Wingdings" pitchFamily="2" charset="2"/>
        <a:buChar char="l"/>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75000"/>
        <a:buChar char="–"/>
        <a:defRPr sz="2400">
          <a:solidFill>
            <a:schemeClr val="tx1"/>
          </a:solidFill>
          <a:latin typeface="+mn-lt"/>
        </a:defRPr>
      </a:lvl2pPr>
      <a:lvl3pPr marL="1143000" indent="-228600" algn="l" rtl="0" eaLnBrk="0" fontAlgn="base" hangingPunct="0">
        <a:spcBef>
          <a:spcPct val="20000"/>
        </a:spcBef>
        <a:spcAft>
          <a:spcPct val="0"/>
        </a:spcAft>
        <a:buClr>
          <a:schemeClr val="tx1"/>
        </a:buClr>
        <a:buSzPct val="75000"/>
        <a:buFont typeface="Wingdings" pitchFamily="2" charset="2"/>
        <a:buChar char="l"/>
        <a:defRPr sz="2000">
          <a:solidFill>
            <a:schemeClr val="tx1"/>
          </a:solidFill>
          <a:latin typeface="+mn-lt"/>
        </a:defRPr>
      </a:lvl3pPr>
      <a:lvl4pPr marL="1600200" indent="-228600" algn="l" rtl="0" eaLnBrk="0" fontAlgn="base" hangingPunct="0">
        <a:spcBef>
          <a:spcPct val="20000"/>
        </a:spcBef>
        <a:spcAft>
          <a:spcPct val="0"/>
        </a:spcAft>
        <a:buClr>
          <a:schemeClr val="tx1"/>
        </a:buClr>
        <a:buSzPct val="80000"/>
        <a:buChar char="–"/>
        <a:defRPr>
          <a:solidFill>
            <a:schemeClr val="tx1"/>
          </a:solidFill>
          <a:latin typeface="+mn-lt"/>
        </a:defRPr>
      </a:lvl4pPr>
      <a:lvl5pPr marL="2057400" indent="-228600" algn="l" rtl="0" eaLnBrk="0" fontAlgn="base" hangingPunct="0">
        <a:spcBef>
          <a:spcPct val="20000"/>
        </a:spcBef>
        <a:spcAft>
          <a:spcPct val="0"/>
        </a:spcAft>
        <a:buClr>
          <a:schemeClr val="tx1"/>
        </a:buClr>
        <a:buSzPct val="65000"/>
        <a:buFont typeface="Wingdings" pitchFamily="2" charset="2"/>
        <a:buChar char="l"/>
        <a:defRPr>
          <a:solidFill>
            <a:schemeClr val="tx1"/>
          </a:solidFill>
          <a:latin typeface="+mn-lt"/>
        </a:defRPr>
      </a:lvl5pPr>
      <a:lvl6pPr marL="25146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6pPr>
      <a:lvl7pPr marL="29718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7pPr>
      <a:lvl8pPr marL="34290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8pPr>
      <a:lvl9pPr marL="3886200" indent="-228600" algn="l" rtl="0" fontAlgn="base">
        <a:spcBef>
          <a:spcPct val="20000"/>
        </a:spcBef>
        <a:spcAft>
          <a:spcPct val="0"/>
        </a:spcAft>
        <a:buClr>
          <a:schemeClr val="tx1"/>
        </a:buClr>
        <a:buSzPct val="65000"/>
        <a:buFont typeface="Wingdings" pitchFamily="2" charset="2"/>
        <a:buChar char="l"/>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219200" y="1425575"/>
            <a:ext cx="7489825" cy="1143000"/>
          </a:xfrm>
          <a:noFill/>
        </p:spPr>
        <p:txBody>
          <a:bodyPr/>
          <a:lstStyle/>
          <a:p>
            <a:pPr algn="l" eaLnBrk="1" hangingPunct="1"/>
            <a:r>
              <a:rPr lang="en-GB" altLang="en-US" dirty="0" smtClean="0">
                <a:solidFill>
                  <a:srgbClr val="0248AE"/>
                </a:solidFill>
              </a:rPr>
              <a:t>Strategic Assessment 2014-15</a:t>
            </a:r>
          </a:p>
        </p:txBody>
      </p:sp>
      <p:sp>
        <p:nvSpPr>
          <p:cNvPr id="3075" name="Rectangle 8"/>
          <p:cNvSpPr>
            <a:spLocks noGrp="1" noChangeArrowheads="1"/>
          </p:cNvSpPr>
          <p:nvPr>
            <p:ph type="subTitle" idx="1"/>
          </p:nvPr>
        </p:nvSpPr>
        <p:spPr>
          <a:xfrm>
            <a:off x="4673600" y="2927350"/>
            <a:ext cx="4219575" cy="1822450"/>
          </a:xfrm>
          <a:noFill/>
        </p:spPr>
        <p:txBody>
          <a:bodyPr/>
          <a:lstStyle/>
          <a:p>
            <a:pPr eaLnBrk="1" hangingPunct="1">
              <a:lnSpc>
                <a:spcPct val="80000"/>
              </a:lnSpc>
            </a:pPr>
            <a:r>
              <a:rPr lang="en-GB" altLang="en-US" sz="1800" b="1" dirty="0" smtClean="0">
                <a:solidFill>
                  <a:srgbClr val="006600"/>
                </a:solidFill>
              </a:rPr>
              <a:t>Nicholas Hall </a:t>
            </a:r>
          </a:p>
          <a:p>
            <a:pPr eaLnBrk="1" hangingPunct="1">
              <a:lnSpc>
                <a:spcPct val="80000"/>
              </a:lnSpc>
            </a:pPr>
            <a:r>
              <a:rPr lang="en-GB" altLang="en-US" sz="1800" i="1" dirty="0" smtClean="0">
                <a:solidFill>
                  <a:srgbClr val="006600"/>
                </a:solidFill>
              </a:rPr>
              <a:t>Community Safety Data Analyst</a:t>
            </a:r>
          </a:p>
          <a:p>
            <a:pPr eaLnBrk="1" hangingPunct="1">
              <a:lnSpc>
                <a:spcPct val="80000"/>
              </a:lnSpc>
            </a:pPr>
            <a:r>
              <a:rPr lang="en-GB" altLang="en-US" sz="1800" i="1" dirty="0" smtClean="0">
                <a:solidFill>
                  <a:srgbClr val="006600"/>
                </a:solidFill>
              </a:rPr>
              <a:t>Community Safety Partnership</a:t>
            </a:r>
          </a:p>
          <a:p>
            <a:pPr eaLnBrk="1" hangingPunct="1">
              <a:lnSpc>
                <a:spcPct val="80000"/>
              </a:lnSpc>
            </a:pPr>
            <a:endParaRPr lang="en-GB" altLang="en-US" sz="1800" i="1" dirty="0" smtClean="0">
              <a:solidFill>
                <a:srgbClr val="006600"/>
              </a:solidFill>
            </a:endParaRPr>
          </a:p>
          <a:p>
            <a:pPr eaLnBrk="1" hangingPunct="1">
              <a:lnSpc>
                <a:spcPct val="80000"/>
              </a:lnSpc>
            </a:pPr>
            <a:r>
              <a:rPr lang="en-GB" altLang="en-US" sz="1800" i="1" dirty="0" smtClean="0">
                <a:solidFill>
                  <a:srgbClr val="006600"/>
                </a:solidFill>
              </a:rPr>
              <a:t>Nicholas.Hall@richmond.gov.uk</a:t>
            </a:r>
          </a:p>
          <a:p>
            <a:pPr eaLnBrk="1" hangingPunct="1">
              <a:lnSpc>
                <a:spcPct val="80000"/>
              </a:lnSpc>
            </a:pPr>
            <a:r>
              <a:rPr lang="en-GB" altLang="en-US" sz="1900" i="1" dirty="0" smtClean="0">
                <a:solidFill>
                  <a:srgbClr val="006600"/>
                </a:solidFill>
              </a:rPr>
              <a:t>0208 891 7079</a:t>
            </a:r>
            <a:endParaRPr lang="en-GB" altLang="en-US" sz="2400" i="1" dirty="0" smtClean="0">
              <a:solidFill>
                <a:srgbClr val="006600"/>
              </a:solidFill>
            </a:endParaRPr>
          </a:p>
        </p:txBody>
      </p:sp>
      <p:sp>
        <p:nvSpPr>
          <p:cNvPr id="3076" name="Text Box 2"/>
          <p:cNvSpPr txBox="1">
            <a:spLocks noChangeArrowheads="1"/>
          </p:cNvSpPr>
          <p:nvPr/>
        </p:nvSpPr>
        <p:spPr bwMode="auto">
          <a:xfrm>
            <a:off x="5003800" y="5589588"/>
            <a:ext cx="3384550"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GB" altLang="en-US" sz="1200" dirty="0">
                <a:latin typeface="Arial" charset="0"/>
              </a:rPr>
              <a:t>All statistics contained within this document are provisional and cover the period between </a:t>
            </a:r>
            <a:r>
              <a:rPr lang="en-GB" altLang="en-US" sz="1200" dirty="0" smtClean="0">
                <a:latin typeface="Arial" charset="0"/>
              </a:rPr>
              <a:t>(01/04/2014-31/12/2014)</a:t>
            </a:r>
            <a:endParaRPr lang="en-GB" altLang="en-US" sz="1200" dirty="0">
              <a:latin typeface="Arial"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07504" y="1124744"/>
            <a:ext cx="8435975"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    Anti-Social Behaviour</a:t>
            </a:r>
          </a:p>
        </p:txBody>
      </p:sp>
      <p:sp>
        <p:nvSpPr>
          <p:cNvPr id="11267" name="Rectangle 3"/>
          <p:cNvSpPr>
            <a:spLocks noGrp="1" noChangeArrowheads="1"/>
          </p:cNvSpPr>
          <p:nvPr>
            <p:ph type="body" idx="1"/>
          </p:nvPr>
        </p:nvSpPr>
        <p:spPr bwMode="auto">
          <a:xfrm>
            <a:off x="611188" y="1773238"/>
            <a:ext cx="8229600" cy="4681537"/>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lnSpc>
                <a:spcPct val="80000"/>
              </a:lnSpc>
              <a:spcBef>
                <a:spcPct val="0"/>
              </a:spcBef>
              <a:defRPr/>
            </a:pPr>
            <a:r>
              <a:rPr lang="en-GB" altLang="en-US" sz="1800" dirty="0" smtClean="0"/>
              <a:t>Anti-social behaviour (ASB) is defined as ‘behaviour which causes or is likely to cause harassment, alarm, or distress to one or more people who are not in the same household as the perpetrator’;</a:t>
            </a:r>
          </a:p>
          <a:p>
            <a:pPr eaLnBrk="1" hangingPunct="1">
              <a:lnSpc>
                <a:spcPct val="80000"/>
              </a:lnSpc>
              <a:spcBef>
                <a:spcPct val="0"/>
              </a:spcBef>
              <a:defRPr/>
            </a:pPr>
            <a:endParaRPr lang="en-GB" altLang="en-US" sz="1800" dirty="0" smtClean="0"/>
          </a:p>
          <a:p>
            <a:pPr eaLnBrk="1" hangingPunct="1">
              <a:lnSpc>
                <a:spcPct val="80000"/>
              </a:lnSpc>
              <a:spcBef>
                <a:spcPct val="0"/>
              </a:spcBef>
              <a:defRPr/>
            </a:pPr>
            <a:r>
              <a:rPr lang="en-GB" altLang="en-US" sz="1800" dirty="0" smtClean="0"/>
              <a:t>Police and Council record different kinds of ASB; </a:t>
            </a:r>
          </a:p>
          <a:p>
            <a:pPr marL="0" indent="0" eaLnBrk="1" hangingPunct="1">
              <a:lnSpc>
                <a:spcPct val="80000"/>
              </a:lnSpc>
              <a:spcBef>
                <a:spcPct val="0"/>
              </a:spcBef>
              <a:buNone/>
              <a:defRPr/>
            </a:pPr>
            <a:endParaRPr lang="en-GB" altLang="en-US" sz="1800" dirty="0" smtClean="0"/>
          </a:p>
          <a:p>
            <a:pPr eaLnBrk="1" hangingPunct="1">
              <a:lnSpc>
                <a:spcPct val="80000"/>
              </a:lnSpc>
              <a:spcBef>
                <a:spcPct val="0"/>
              </a:spcBef>
              <a:defRPr/>
            </a:pPr>
            <a:r>
              <a:rPr lang="en-GB" altLang="en-US" sz="1800" dirty="0" smtClean="0"/>
              <a:t>From April-December 2014  Police recorded ASB decreased by </a:t>
            </a:r>
            <a:r>
              <a:rPr lang="en-GB" altLang="en-US" sz="1800" b="1" dirty="0" smtClean="0">
                <a:solidFill>
                  <a:srgbClr val="008000"/>
                </a:solidFill>
              </a:rPr>
              <a:t>25% </a:t>
            </a:r>
            <a:r>
              <a:rPr lang="en-GB" altLang="en-US" sz="1800" dirty="0" smtClean="0">
                <a:solidFill>
                  <a:schemeClr val="bg2"/>
                </a:solidFill>
              </a:rPr>
              <a:t>(</a:t>
            </a:r>
            <a:r>
              <a:rPr lang="en-GB" altLang="en-US" sz="1800" dirty="0" smtClean="0"/>
              <a:t>-1047 calls) compared to the previous year;</a:t>
            </a:r>
          </a:p>
          <a:p>
            <a:pPr eaLnBrk="1" hangingPunct="1">
              <a:lnSpc>
                <a:spcPct val="80000"/>
              </a:lnSpc>
              <a:spcBef>
                <a:spcPct val="0"/>
              </a:spcBef>
              <a:defRPr/>
            </a:pPr>
            <a:endParaRPr lang="en-GB" altLang="en-US" sz="1800" dirty="0" smtClean="0"/>
          </a:p>
          <a:p>
            <a:pPr eaLnBrk="1" hangingPunct="1">
              <a:lnSpc>
                <a:spcPct val="80000"/>
              </a:lnSpc>
              <a:spcBef>
                <a:spcPct val="0"/>
              </a:spcBef>
              <a:defRPr/>
            </a:pPr>
            <a:r>
              <a:rPr lang="en-GB" altLang="en-US" sz="1800" dirty="0" smtClean="0"/>
              <a:t>45% (1401) of Police </a:t>
            </a:r>
            <a:r>
              <a:rPr lang="en-GB" altLang="en-US" sz="1800" dirty="0" smtClean="0">
                <a:solidFill>
                  <a:schemeClr val="tx1">
                    <a:lumMod val="75000"/>
                  </a:schemeClr>
                </a:solidFill>
              </a:rPr>
              <a:t>recorded </a:t>
            </a:r>
            <a:r>
              <a:rPr lang="en-GB" altLang="en-US" sz="1800" dirty="0" smtClean="0"/>
              <a:t>ASB was in relation to ‘rowdy &amp; inconsiderate behaviour’;</a:t>
            </a:r>
          </a:p>
          <a:p>
            <a:pPr marL="0" indent="0" eaLnBrk="1" hangingPunct="1">
              <a:lnSpc>
                <a:spcPct val="80000"/>
              </a:lnSpc>
              <a:buFont typeface="Wingdings" pitchFamily="2" charset="2"/>
              <a:buNone/>
              <a:defRPr/>
            </a:pPr>
            <a:endParaRPr lang="en-GB" altLang="en-US" sz="1800" dirty="0"/>
          </a:p>
          <a:p>
            <a:pPr eaLnBrk="1" hangingPunct="1">
              <a:lnSpc>
                <a:spcPct val="80000"/>
              </a:lnSpc>
              <a:defRPr/>
            </a:pPr>
            <a:r>
              <a:rPr lang="en-GB" altLang="en-US" sz="1800" dirty="0" smtClean="0"/>
              <a:t>Over the last two years, for LA recorded ASB, graffiti and noise percentages have remained stationary, while litter has seen a 1% reduction;</a:t>
            </a:r>
          </a:p>
          <a:p>
            <a:pPr eaLnBrk="1" hangingPunct="1">
              <a:lnSpc>
                <a:spcPct val="80000"/>
              </a:lnSpc>
              <a:defRPr/>
            </a:pPr>
            <a:endParaRPr lang="en-GB" altLang="en-US" sz="1800" dirty="0"/>
          </a:p>
          <a:p>
            <a:pPr eaLnBrk="1" hangingPunct="1">
              <a:lnSpc>
                <a:spcPct val="80000"/>
              </a:lnSpc>
              <a:defRPr/>
            </a:pPr>
            <a:r>
              <a:rPr lang="en-GB" altLang="en-US" sz="1800" dirty="0" smtClean="0"/>
              <a:t>The public satisfaction with how partner agencies are dealing with crime and ASB stands at 72%, a 5% increase on 2013-14, which meets the target set.</a:t>
            </a:r>
            <a:endParaRPr lang="en-GB" altLang="en-US" sz="1800" dirty="0"/>
          </a:p>
          <a:p>
            <a:pPr eaLnBrk="1" hangingPunct="1">
              <a:lnSpc>
                <a:spcPct val="80000"/>
              </a:lnSpc>
              <a:defRPr/>
            </a:pPr>
            <a:endParaRPr lang="en-GB" altLang="en-US" sz="1800" dirty="0" smtClean="0"/>
          </a:p>
          <a:p>
            <a:pPr eaLnBrk="1" hangingPunct="1">
              <a:lnSpc>
                <a:spcPct val="80000"/>
              </a:lnSpc>
              <a:defRPr/>
            </a:pPr>
            <a:endParaRPr lang="en-GB" altLang="en-US" sz="1800" dirty="0" smtClean="0"/>
          </a:p>
          <a:p>
            <a:pPr eaLnBrk="1" hangingPunct="1">
              <a:lnSpc>
                <a:spcPct val="80000"/>
              </a:lnSpc>
              <a:buFont typeface="Wingdings" pitchFamily="2" charset="2"/>
              <a:buNone/>
              <a:defRPr/>
            </a:pPr>
            <a:endParaRPr lang="en-GB" altLang="en-US" sz="1800" dirty="0" smtClean="0"/>
          </a:p>
          <a:p>
            <a:pPr eaLnBrk="1" hangingPunct="1">
              <a:lnSpc>
                <a:spcPct val="80000"/>
              </a:lnSpc>
              <a:buFont typeface="Wingdings" pitchFamily="2" charset="2"/>
              <a:buNone/>
              <a:defRPr/>
            </a:pPr>
            <a:endParaRPr lang="en-GB" altLang="en-US" sz="1000" dirty="0" smtClean="0"/>
          </a:p>
          <a:p>
            <a:pPr eaLnBrk="1" hangingPunct="1">
              <a:lnSpc>
                <a:spcPct val="80000"/>
              </a:lnSpc>
              <a:buFont typeface="Wingdings" pitchFamily="2" charset="2"/>
              <a:buNone/>
              <a:defRPr/>
            </a:pPr>
            <a:r>
              <a:rPr lang="en-GB" altLang="en-US" sz="1000" dirty="0" smtClean="0"/>
              <a:t> </a:t>
            </a:r>
            <a:endParaRPr lang="en-GB" altLang="en-US" sz="800" dirty="0" smtClean="0"/>
          </a:p>
          <a:p>
            <a:pPr eaLnBrk="1" hangingPunct="1">
              <a:lnSpc>
                <a:spcPct val="80000"/>
              </a:lnSpc>
              <a:defRPr/>
            </a:pPr>
            <a:endParaRPr lang="en-GB" altLang="en-US" sz="400" dirty="0" smtClean="0"/>
          </a:p>
          <a:p>
            <a:pPr eaLnBrk="1" hangingPunct="1">
              <a:lnSpc>
                <a:spcPct val="80000"/>
              </a:lnSpc>
              <a:defRPr/>
            </a:pPr>
            <a:endParaRPr lang="en-GB" altLang="en-US" sz="4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bwMode="auto">
          <a:xfrm>
            <a:off x="323850" y="1125538"/>
            <a:ext cx="8435975"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    Hate Crime</a:t>
            </a:r>
          </a:p>
        </p:txBody>
      </p:sp>
      <p:sp>
        <p:nvSpPr>
          <p:cNvPr id="10243" name="Rectangle 3"/>
          <p:cNvSpPr>
            <a:spLocks noGrp="1" noChangeArrowheads="1"/>
          </p:cNvSpPr>
          <p:nvPr>
            <p:ph type="body" idx="1"/>
          </p:nvPr>
        </p:nvSpPr>
        <p:spPr bwMode="auto">
          <a:xfrm>
            <a:off x="467544" y="1628800"/>
            <a:ext cx="8229600" cy="432117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lnSpc>
                <a:spcPct val="80000"/>
              </a:lnSpc>
            </a:pPr>
            <a:endParaRPr lang="en-GB" altLang="en-US" sz="1800" dirty="0" smtClean="0"/>
          </a:p>
          <a:p>
            <a:pPr eaLnBrk="1" hangingPunct="1">
              <a:lnSpc>
                <a:spcPct val="80000"/>
              </a:lnSpc>
            </a:pPr>
            <a:r>
              <a:rPr lang="en-GB" altLang="en-US" sz="2000" dirty="0" smtClean="0"/>
              <a:t>There were 120 Police recorded hate crime incidents during 2014, which is a increase of 47 crimes on 2013-14;</a:t>
            </a:r>
          </a:p>
          <a:p>
            <a:pPr eaLnBrk="1" hangingPunct="1">
              <a:lnSpc>
                <a:spcPct val="80000"/>
              </a:lnSpc>
            </a:pPr>
            <a:endParaRPr lang="en-GB" altLang="en-US" sz="2000" dirty="0"/>
          </a:p>
          <a:p>
            <a:pPr eaLnBrk="1" hangingPunct="1">
              <a:lnSpc>
                <a:spcPct val="80000"/>
              </a:lnSpc>
            </a:pPr>
            <a:r>
              <a:rPr lang="en-GB" altLang="en-US" sz="2000" dirty="0" smtClean="0"/>
              <a:t>The increase is due to more reports being officially </a:t>
            </a:r>
            <a:r>
              <a:rPr lang="en-GB" altLang="en-US" sz="2000" dirty="0" smtClean="0">
                <a:solidFill>
                  <a:schemeClr val="tx1">
                    <a:lumMod val="75000"/>
                  </a:schemeClr>
                </a:solidFill>
              </a:rPr>
              <a:t>recorded on police systems as a crime </a:t>
            </a:r>
            <a:r>
              <a:rPr lang="en-GB" altLang="en-US" sz="2000" dirty="0" smtClean="0"/>
              <a:t>than in previous years</a:t>
            </a:r>
            <a:r>
              <a:rPr lang="en-GB" altLang="en-US" sz="2000" dirty="0" smtClean="0">
                <a:solidFill>
                  <a:schemeClr val="tx1">
                    <a:lumMod val="75000"/>
                  </a:schemeClr>
                </a:solidFill>
              </a:rPr>
              <a:t>; </a:t>
            </a:r>
            <a:r>
              <a:rPr lang="en-GB" altLang="en-US" sz="2000" dirty="0" smtClean="0"/>
              <a:t>allegations or incidents have </a:t>
            </a:r>
            <a:r>
              <a:rPr lang="en-GB" altLang="en-US" sz="2000" dirty="0" smtClean="0">
                <a:solidFill>
                  <a:schemeClr val="tx1">
                    <a:lumMod val="75000"/>
                  </a:schemeClr>
                </a:solidFill>
              </a:rPr>
              <a:t>now</a:t>
            </a:r>
            <a:r>
              <a:rPr lang="en-GB" altLang="en-US" sz="2000" dirty="0" smtClean="0"/>
              <a:t> become crimes;</a:t>
            </a:r>
          </a:p>
          <a:p>
            <a:pPr marL="0" indent="0" eaLnBrk="1" hangingPunct="1">
              <a:lnSpc>
                <a:spcPct val="80000"/>
              </a:lnSpc>
              <a:buNone/>
            </a:pPr>
            <a:endParaRPr lang="en-GB" altLang="en-US" sz="2000" dirty="0" smtClean="0"/>
          </a:p>
          <a:p>
            <a:pPr eaLnBrk="1" hangingPunct="1">
              <a:lnSpc>
                <a:spcPct val="80000"/>
              </a:lnSpc>
            </a:pPr>
            <a:r>
              <a:rPr lang="en-GB" altLang="en-US" sz="2000" dirty="0" smtClean="0"/>
              <a:t>110 were racial offences,10 were homophobic offences and there were no disability hate crimes;</a:t>
            </a:r>
          </a:p>
          <a:p>
            <a:pPr eaLnBrk="1" hangingPunct="1">
              <a:lnSpc>
                <a:spcPct val="80000"/>
              </a:lnSpc>
            </a:pPr>
            <a:endParaRPr lang="en-GB" altLang="en-US" sz="2000" dirty="0" smtClean="0"/>
          </a:p>
          <a:p>
            <a:pPr eaLnBrk="1" hangingPunct="1">
              <a:lnSpc>
                <a:spcPct val="80000"/>
              </a:lnSpc>
            </a:pPr>
            <a:r>
              <a:rPr lang="en-GB" altLang="en-US" sz="2000" dirty="0" smtClean="0"/>
              <a:t>Richmond Council received one hate crime report during 2014;</a:t>
            </a:r>
          </a:p>
          <a:p>
            <a:pPr eaLnBrk="1" hangingPunct="1">
              <a:lnSpc>
                <a:spcPct val="80000"/>
              </a:lnSpc>
            </a:pPr>
            <a:endParaRPr lang="en-GB" altLang="en-US" sz="2000" dirty="0"/>
          </a:p>
          <a:p>
            <a:pPr eaLnBrk="1" hangingPunct="1">
              <a:lnSpc>
                <a:spcPct val="80000"/>
              </a:lnSpc>
            </a:pPr>
            <a:r>
              <a:rPr lang="en-GB" altLang="en-US" sz="2000" dirty="0" smtClean="0"/>
              <a:t>The Fairness for All Survey in April 2014, conducted by Richmond Mobility Forum and Action Group </a:t>
            </a:r>
            <a:r>
              <a:rPr lang="en-GB" altLang="en-US" sz="2000" dirty="0"/>
              <a:t>(</a:t>
            </a:r>
            <a:r>
              <a:rPr lang="en-GB" altLang="en-US" sz="2000" dirty="0" smtClean="0"/>
              <a:t>service users) revealed that 14% of respondents felt they had been a victim of disability hate crime.</a:t>
            </a:r>
          </a:p>
          <a:p>
            <a:pPr eaLnBrk="1" hangingPunct="1">
              <a:lnSpc>
                <a:spcPct val="80000"/>
              </a:lnSpc>
            </a:pPr>
            <a:endParaRPr lang="en-GB" altLang="en-US" sz="2000" dirty="0" smtClean="0"/>
          </a:p>
          <a:p>
            <a:pPr eaLnBrk="1" hangingPunct="1">
              <a:lnSpc>
                <a:spcPct val="80000"/>
              </a:lnSpc>
            </a:pPr>
            <a:endParaRPr lang="en-GB" altLang="en-US" sz="1800" dirty="0" smtClean="0"/>
          </a:p>
          <a:p>
            <a:pPr eaLnBrk="1" hangingPunct="1">
              <a:lnSpc>
                <a:spcPct val="80000"/>
              </a:lnSpc>
            </a:pPr>
            <a:endParaRPr lang="en-GB" altLang="en-US" sz="1800" dirty="0" smtClean="0"/>
          </a:p>
          <a:p>
            <a:pPr eaLnBrk="1" hangingPunct="1">
              <a:lnSpc>
                <a:spcPct val="80000"/>
              </a:lnSpc>
              <a:buFont typeface="Wingdings" pitchFamily="2" charset="2"/>
              <a:buNone/>
            </a:pPr>
            <a:r>
              <a:rPr lang="en-GB" altLang="en-US" sz="1000" dirty="0" smtClean="0"/>
              <a:t> </a:t>
            </a:r>
            <a:endParaRPr lang="en-GB" altLang="en-US" sz="800" dirty="0" smtClean="0"/>
          </a:p>
          <a:p>
            <a:pPr eaLnBrk="1" hangingPunct="1">
              <a:lnSpc>
                <a:spcPct val="80000"/>
              </a:lnSpc>
            </a:pPr>
            <a:endParaRPr lang="en-GB" altLang="en-US" sz="400" dirty="0" smtClean="0"/>
          </a:p>
          <a:p>
            <a:pPr eaLnBrk="1" hangingPunct="1">
              <a:lnSpc>
                <a:spcPct val="80000"/>
              </a:lnSpc>
            </a:pPr>
            <a:endParaRPr lang="en-GB" altLang="en-US" sz="4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395288" y="11255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   Domestic Abuse</a:t>
            </a:r>
          </a:p>
        </p:txBody>
      </p:sp>
      <p:sp>
        <p:nvSpPr>
          <p:cNvPr id="10243" name="Rectangle 3"/>
          <p:cNvSpPr>
            <a:spLocks noGrp="1" noChangeArrowheads="1"/>
          </p:cNvSpPr>
          <p:nvPr>
            <p:ph type="body" idx="1"/>
          </p:nvPr>
        </p:nvSpPr>
        <p:spPr bwMode="auto">
          <a:xfrm>
            <a:off x="467544" y="908720"/>
            <a:ext cx="8229600" cy="55165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endParaRPr lang="en-GB" altLang="en-US" sz="2000" i="1" dirty="0" smtClean="0"/>
          </a:p>
          <a:p>
            <a:pPr eaLnBrk="1" hangingPunct="1">
              <a:defRPr/>
            </a:pPr>
            <a:endParaRPr lang="en-GB" altLang="en-US" sz="2000" dirty="0" smtClean="0"/>
          </a:p>
          <a:p>
            <a:pPr eaLnBrk="1" hangingPunct="1">
              <a:spcBef>
                <a:spcPts val="1200"/>
              </a:spcBef>
              <a:defRPr/>
            </a:pPr>
            <a:r>
              <a:rPr lang="en-GB" altLang="en-US" sz="1800" dirty="0" smtClean="0"/>
              <a:t>Domestic abuse crime levels in Richmond have risen by 26</a:t>
            </a:r>
            <a:r>
              <a:rPr lang="en-GB" altLang="en-US" sz="1800" dirty="0" smtClean="0">
                <a:solidFill>
                  <a:schemeClr val="tx1">
                    <a:lumMod val="75000"/>
                  </a:schemeClr>
                </a:solidFill>
              </a:rPr>
              <a:t>%. From </a:t>
            </a:r>
            <a:r>
              <a:rPr lang="en-GB" altLang="en-US" sz="1800" dirty="0" smtClean="0"/>
              <a:t>April-December 2014, there were 641 incidents compared to 506 for the previous period); </a:t>
            </a:r>
          </a:p>
          <a:p>
            <a:pPr eaLnBrk="1" hangingPunct="1">
              <a:spcBef>
                <a:spcPts val="1200"/>
              </a:spcBef>
              <a:defRPr/>
            </a:pPr>
            <a:r>
              <a:rPr lang="en-GB" altLang="en-US" sz="1800" dirty="0" smtClean="0"/>
              <a:t>This rise has been seen across London and is partly due to the changes in recording of violent crime;</a:t>
            </a:r>
            <a:endParaRPr lang="en-GB" altLang="en-US" sz="1800" i="1" dirty="0" smtClean="0"/>
          </a:p>
          <a:p>
            <a:pPr eaLnBrk="1" hangingPunct="1">
              <a:spcBef>
                <a:spcPts val="1200"/>
              </a:spcBef>
              <a:defRPr/>
            </a:pPr>
            <a:r>
              <a:rPr lang="en-GB" altLang="en-US" sz="1800" dirty="0" smtClean="0"/>
              <a:t>There have been 155 high risk Multi Agency Risk Assessment Conference  cases during 2014-15; </a:t>
            </a:r>
            <a:r>
              <a:rPr lang="en-GB" altLang="en-US" sz="1800" dirty="0" smtClean="0">
                <a:solidFill>
                  <a:schemeClr val="tx1">
                    <a:lumMod val="75000"/>
                  </a:schemeClr>
                </a:solidFill>
              </a:rPr>
              <a:t>this is </a:t>
            </a:r>
            <a:r>
              <a:rPr lang="en-GB" altLang="en-US" sz="1800" dirty="0" smtClean="0"/>
              <a:t>a 3% (- 6) reduction in cases from last year;</a:t>
            </a:r>
          </a:p>
          <a:p>
            <a:pPr eaLnBrk="1" hangingPunct="1">
              <a:spcBef>
                <a:spcPts val="1200"/>
              </a:spcBef>
              <a:defRPr/>
            </a:pPr>
            <a:r>
              <a:rPr lang="en-GB" altLang="en-US" sz="1800" dirty="0" smtClean="0"/>
              <a:t> Repeat cases have risen by</a:t>
            </a:r>
            <a:r>
              <a:rPr lang="en-GB" altLang="en-US" sz="1800" dirty="0" smtClean="0">
                <a:solidFill>
                  <a:schemeClr val="tx1">
                    <a:lumMod val="75000"/>
                  </a:schemeClr>
                </a:solidFill>
              </a:rPr>
              <a:t> 55% (34 cases) </a:t>
            </a:r>
            <a:r>
              <a:rPr lang="en-GB" altLang="en-US" sz="1800" dirty="0" smtClean="0"/>
              <a:t>during 2014-15;</a:t>
            </a:r>
            <a:endParaRPr lang="en-GB" altLang="en-US" sz="1800" dirty="0"/>
          </a:p>
          <a:p>
            <a:pPr eaLnBrk="1" hangingPunct="1">
              <a:spcBef>
                <a:spcPts val="1200"/>
              </a:spcBef>
              <a:defRPr/>
            </a:pPr>
            <a:r>
              <a:rPr lang="en-GB" altLang="en-US" sz="1800" i="1" dirty="0" smtClean="0">
                <a:solidFill>
                  <a:schemeClr val="tx1">
                    <a:lumMod val="75000"/>
                  </a:schemeClr>
                </a:solidFill>
              </a:rPr>
              <a:t>Satisfaction with the Independent Domestic Violence Advocacy Service:</a:t>
            </a:r>
          </a:p>
          <a:p>
            <a:pPr marL="0" indent="0" eaLnBrk="1" hangingPunct="1">
              <a:spcBef>
                <a:spcPts val="1200"/>
              </a:spcBef>
              <a:buFont typeface="Wingdings" pitchFamily="2" charset="2"/>
              <a:buNone/>
              <a:defRPr/>
            </a:pPr>
            <a:r>
              <a:rPr lang="en-GB" altLang="en-US" sz="1800" i="1" dirty="0">
                <a:solidFill>
                  <a:schemeClr val="tx1">
                    <a:lumMod val="75000"/>
                  </a:schemeClr>
                </a:solidFill>
              </a:rPr>
              <a:t> </a:t>
            </a:r>
            <a:r>
              <a:rPr lang="en-GB" altLang="en-US" sz="1800" i="1" dirty="0" smtClean="0">
                <a:solidFill>
                  <a:schemeClr val="tx1">
                    <a:lumMod val="75000"/>
                  </a:schemeClr>
                </a:solidFill>
              </a:rPr>
              <a:t>      - 97.6% customers are satisfied with IDVA service (On Target);</a:t>
            </a:r>
          </a:p>
          <a:p>
            <a:pPr marL="0" indent="0" eaLnBrk="1" hangingPunct="1">
              <a:spcBef>
                <a:spcPts val="1200"/>
              </a:spcBef>
              <a:buFont typeface="Wingdings" pitchFamily="2" charset="2"/>
              <a:buNone/>
              <a:defRPr/>
            </a:pPr>
            <a:r>
              <a:rPr lang="en-GB" altLang="en-US" sz="1800" i="1" dirty="0">
                <a:solidFill>
                  <a:schemeClr val="tx1">
                    <a:lumMod val="75000"/>
                  </a:schemeClr>
                </a:solidFill>
              </a:rPr>
              <a:t> </a:t>
            </a:r>
            <a:r>
              <a:rPr lang="en-GB" altLang="en-US" sz="1800" i="1" dirty="0" smtClean="0">
                <a:solidFill>
                  <a:schemeClr val="tx1">
                    <a:lumMod val="75000"/>
                  </a:schemeClr>
                </a:solidFill>
              </a:rPr>
              <a:t>        </a:t>
            </a:r>
            <a:r>
              <a:rPr lang="en-GB" altLang="en-US" sz="1800" b="1" i="1" dirty="0" smtClean="0">
                <a:solidFill>
                  <a:schemeClr val="tx1">
                    <a:lumMod val="75000"/>
                  </a:schemeClr>
                </a:solidFill>
              </a:rPr>
              <a:t>-</a:t>
            </a:r>
            <a:r>
              <a:rPr lang="en-GB" altLang="en-US" sz="1800" i="1" dirty="0" smtClean="0">
                <a:solidFill>
                  <a:schemeClr val="tx1">
                    <a:lumMod val="75000"/>
                  </a:schemeClr>
                </a:solidFill>
              </a:rPr>
              <a:t> 96% customers saw a reduction in the severity of offences (On Target);</a:t>
            </a:r>
          </a:p>
          <a:p>
            <a:pPr marL="0" indent="0" eaLnBrk="1" hangingPunct="1">
              <a:spcBef>
                <a:spcPts val="1200"/>
              </a:spcBef>
              <a:buFont typeface="Wingdings" pitchFamily="2" charset="2"/>
              <a:buNone/>
              <a:defRPr/>
            </a:pPr>
            <a:r>
              <a:rPr lang="en-GB" altLang="en-US" sz="1800" i="1" dirty="0">
                <a:solidFill>
                  <a:schemeClr val="tx1">
                    <a:lumMod val="75000"/>
                  </a:schemeClr>
                </a:solidFill>
              </a:rPr>
              <a:t> </a:t>
            </a:r>
            <a:r>
              <a:rPr lang="en-GB" altLang="en-US" sz="1800" i="1" dirty="0" smtClean="0">
                <a:solidFill>
                  <a:schemeClr val="tx1">
                    <a:lumMod val="75000"/>
                  </a:schemeClr>
                </a:solidFill>
              </a:rPr>
              <a:t>       </a:t>
            </a:r>
            <a:r>
              <a:rPr lang="en-GB" altLang="en-US" sz="1800" b="1" i="1" dirty="0" smtClean="0">
                <a:solidFill>
                  <a:schemeClr val="tx1">
                    <a:lumMod val="75000"/>
                  </a:schemeClr>
                </a:solidFill>
              </a:rPr>
              <a:t> - </a:t>
            </a:r>
            <a:r>
              <a:rPr lang="en-GB" altLang="en-US" sz="1800" i="1" dirty="0" smtClean="0">
                <a:solidFill>
                  <a:schemeClr val="tx1">
                    <a:lumMod val="75000"/>
                  </a:schemeClr>
                </a:solidFill>
              </a:rPr>
              <a:t>36.8% customers feel safer after the intervention of the IDVA service.</a:t>
            </a:r>
          </a:p>
          <a:p>
            <a:pPr marL="0" indent="0" eaLnBrk="1" hangingPunct="1">
              <a:spcBef>
                <a:spcPts val="1200"/>
              </a:spcBef>
              <a:buFont typeface="Wingdings" pitchFamily="2" charset="2"/>
              <a:buNone/>
              <a:defRPr/>
            </a:pPr>
            <a:r>
              <a:rPr lang="en-GB" altLang="en-US" sz="1800" dirty="0"/>
              <a:t> </a:t>
            </a:r>
            <a:r>
              <a:rPr lang="en-GB" altLang="en-US" sz="1800" dirty="0" smtClean="0"/>
              <a:t>      </a:t>
            </a:r>
          </a:p>
          <a:p>
            <a:pPr eaLnBrk="1" hangingPunct="1">
              <a:spcBef>
                <a:spcPts val="600"/>
              </a:spcBef>
              <a:defRPr/>
            </a:pPr>
            <a:endParaRPr lang="en-GB" altLang="en-US" sz="18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179512" y="1196752"/>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   Offender Management</a:t>
            </a:r>
          </a:p>
        </p:txBody>
      </p:sp>
      <p:sp>
        <p:nvSpPr>
          <p:cNvPr id="10243" name="Rectangle 3"/>
          <p:cNvSpPr>
            <a:spLocks noGrp="1" noChangeArrowheads="1"/>
          </p:cNvSpPr>
          <p:nvPr>
            <p:ph type="body" idx="1"/>
          </p:nvPr>
        </p:nvSpPr>
        <p:spPr bwMode="auto">
          <a:xfrm>
            <a:off x="467544" y="1196752"/>
            <a:ext cx="8229600" cy="50847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endParaRPr lang="en-GB" altLang="en-US" sz="2000" i="1" dirty="0" smtClean="0"/>
          </a:p>
          <a:p>
            <a:pPr eaLnBrk="1" hangingPunct="1">
              <a:defRPr/>
            </a:pPr>
            <a:endParaRPr lang="en-GB" altLang="en-US" sz="2000" dirty="0" smtClean="0"/>
          </a:p>
          <a:p>
            <a:pPr eaLnBrk="1" hangingPunct="1">
              <a:defRPr/>
            </a:pPr>
            <a:r>
              <a:rPr lang="en-GB" altLang="en-US" sz="2000" dirty="0" smtClean="0"/>
              <a:t>Drug test</a:t>
            </a:r>
            <a:r>
              <a:rPr lang="en-GB" altLang="en-US" sz="2000" dirty="0" smtClean="0">
                <a:solidFill>
                  <a:schemeClr val="tx1">
                    <a:lumMod val="75000"/>
                  </a:schemeClr>
                </a:solidFill>
              </a:rPr>
              <a:t>ing</a:t>
            </a:r>
            <a:r>
              <a:rPr lang="en-GB" altLang="en-US" sz="2000" dirty="0" smtClean="0"/>
              <a:t> on arrest is now in its third year</a:t>
            </a:r>
            <a:r>
              <a:rPr lang="en-GB" altLang="en-US" sz="2000" dirty="0" smtClean="0">
                <a:solidFill>
                  <a:schemeClr val="tx1">
                    <a:lumMod val="75000"/>
                  </a:schemeClr>
                </a:solidFill>
              </a:rPr>
              <a:t>. There </a:t>
            </a:r>
            <a:r>
              <a:rPr lang="en-GB" altLang="en-US" sz="2000" dirty="0" smtClean="0"/>
              <a:t>were 749 tests during April-December 2014, with 46% positive (344 tests). These figures are an 8% rise on the previous year, where 38% tested positive;</a:t>
            </a:r>
          </a:p>
          <a:p>
            <a:pPr eaLnBrk="1" hangingPunct="1">
              <a:defRPr/>
            </a:pPr>
            <a:endParaRPr lang="en-GB" altLang="en-US" sz="2000" i="1" dirty="0"/>
          </a:p>
          <a:p>
            <a:pPr eaLnBrk="1" hangingPunct="1">
              <a:defRPr/>
            </a:pPr>
            <a:r>
              <a:rPr lang="en-GB" altLang="en-US" sz="2000" dirty="0" smtClean="0"/>
              <a:t>The Integrated Offender Management Scheme has been running since September 2012: </a:t>
            </a:r>
          </a:p>
          <a:p>
            <a:pPr lvl="1" eaLnBrk="1" hangingPunct="1">
              <a:defRPr/>
            </a:pPr>
            <a:r>
              <a:rPr lang="en-GB" altLang="en-US" sz="2000" dirty="0" smtClean="0"/>
              <a:t>the baseline re-offending rate was 66%; </a:t>
            </a:r>
          </a:p>
          <a:p>
            <a:pPr lvl="1" eaLnBrk="1" hangingPunct="1">
              <a:defRPr/>
            </a:pPr>
            <a:r>
              <a:rPr lang="en-GB" altLang="en-US" sz="2000" dirty="0" smtClean="0"/>
              <a:t>the </a:t>
            </a:r>
            <a:r>
              <a:rPr lang="en-GB" altLang="en-US" sz="2000" dirty="0" smtClean="0">
                <a:solidFill>
                  <a:schemeClr val="tx1">
                    <a:lumMod val="75000"/>
                  </a:schemeClr>
                </a:solidFill>
              </a:rPr>
              <a:t>re-offending rate </a:t>
            </a:r>
            <a:r>
              <a:rPr lang="en-GB" altLang="en-US" sz="2000" dirty="0" smtClean="0"/>
              <a:t>for the second year of IOM (September 2013-August 2014) was 56%.</a:t>
            </a:r>
          </a:p>
          <a:p>
            <a:pPr marL="0" indent="0" eaLnBrk="1" hangingPunct="1">
              <a:buNone/>
              <a:defRPr/>
            </a:pPr>
            <a:endParaRPr lang="en-GB" altLang="en-US" sz="20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395536" y="1124744"/>
            <a:ext cx="8229600" cy="576064"/>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Road Safety</a:t>
            </a:r>
          </a:p>
        </p:txBody>
      </p:sp>
      <p:sp>
        <p:nvSpPr>
          <p:cNvPr id="10243" name="Rectangle 3"/>
          <p:cNvSpPr>
            <a:spLocks noGrp="1" noChangeArrowheads="1"/>
          </p:cNvSpPr>
          <p:nvPr>
            <p:ph type="body" idx="1"/>
          </p:nvPr>
        </p:nvSpPr>
        <p:spPr bwMode="auto">
          <a:xfrm>
            <a:off x="395536" y="1196752"/>
            <a:ext cx="8229600" cy="50847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endParaRPr lang="en-GB" altLang="en-US" sz="2000" i="1" dirty="0" smtClean="0"/>
          </a:p>
          <a:p>
            <a:pPr eaLnBrk="1" hangingPunct="1">
              <a:defRPr/>
            </a:pPr>
            <a:endParaRPr lang="en-GB" altLang="en-US" sz="2000" dirty="0" smtClean="0"/>
          </a:p>
          <a:p>
            <a:pPr eaLnBrk="1" hangingPunct="1">
              <a:defRPr/>
            </a:pPr>
            <a:r>
              <a:rPr lang="en-GB" altLang="en-US" sz="2000" dirty="0" smtClean="0"/>
              <a:t>This is the first year the data has been included in the assessment. The inclusion is based on resident concern expressed on the previous assessment;</a:t>
            </a:r>
          </a:p>
          <a:p>
            <a:pPr eaLnBrk="1" hangingPunct="1">
              <a:defRPr/>
            </a:pPr>
            <a:r>
              <a:rPr lang="en-GB" altLang="en-US" sz="2000" dirty="0" smtClean="0"/>
              <a:t>408 road incidents recorded  (three fatal) from January-September 2014</a:t>
            </a:r>
            <a:r>
              <a:rPr lang="en-GB" altLang="en-US" sz="2000" dirty="0"/>
              <a:t> </a:t>
            </a:r>
            <a:r>
              <a:rPr lang="en-GB" altLang="en-US" sz="2000" dirty="0" smtClean="0">
                <a:solidFill>
                  <a:schemeClr val="tx1">
                    <a:lumMod val="75000"/>
                  </a:schemeClr>
                </a:solidFill>
              </a:rPr>
              <a:t>(this is a rise of 20% on the </a:t>
            </a:r>
            <a:r>
              <a:rPr lang="en-GB" altLang="en-US" sz="2000" dirty="0" smtClean="0"/>
              <a:t>same period in 2013);</a:t>
            </a:r>
            <a:endParaRPr lang="en-GB" altLang="en-US" sz="2000" dirty="0"/>
          </a:p>
          <a:p>
            <a:pPr eaLnBrk="1" hangingPunct="1">
              <a:defRPr/>
            </a:pPr>
            <a:r>
              <a:rPr lang="en-GB" altLang="en-US" sz="2000" dirty="0" smtClean="0"/>
              <a:t>130 incidents involving cyclists (one fatal) from January-September 2014 </a:t>
            </a:r>
            <a:r>
              <a:rPr lang="en-GB" altLang="en-US" sz="2000" dirty="0" smtClean="0">
                <a:solidFill>
                  <a:schemeClr val="tx1">
                    <a:lumMod val="75000"/>
                  </a:schemeClr>
                </a:solidFill>
              </a:rPr>
              <a:t>(this </a:t>
            </a:r>
            <a:r>
              <a:rPr lang="en-GB" altLang="en-US" sz="2000" dirty="0" smtClean="0"/>
              <a:t>is a rise of 27% on the same period in 2013);</a:t>
            </a:r>
            <a:endParaRPr lang="en-GB" altLang="en-US" sz="2000" dirty="0"/>
          </a:p>
          <a:p>
            <a:pPr eaLnBrk="1" hangingPunct="1">
              <a:defRPr/>
            </a:pPr>
            <a:r>
              <a:rPr lang="en-GB" altLang="en-US" sz="2000" dirty="0" smtClean="0"/>
              <a:t>2152 speeding incidents recorded by</a:t>
            </a:r>
            <a:r>
              <a:rPr lang="en-GB" altLang="en-US" sz="2000" dirty="0" smtClean="0">
                <a:solidFill>
                  <a:schemeClr val="tx1">
                    <a:lumMod val="75000"/>
                  </a:schemeClr>
                </a:solidFill>
              </a:rPr>
              <a:t> the </a:t>
            </a:r>
            <a:r>
              <a:rPr lang="en-GB" altLang="en-US" sz="2000" dirty="0" smtClean="0"/>
              <a:t>police, a rise of 40% on April-December 2014.</a:t>
            </a:r>
          </a:p>
          <a:p>
            <a:pPr marL="0" indent="0" eaLnBrk="1" hangingPunct="1">
              <a:buNone/>
              <a:defRPr/>
            </a:pPr>
            <a:endParaRPr lang="en-GB" altLang="en-US" sz="2000" dirty="0" smtClean="0"/>
          </a:p>
          <a:p>
            <a:pPr eaLnBrk="1" hangingPunct="1">
              <a:defRPr/>
            </a:pPr>
            <a:endParaRPr lang="en-GB" altLang="en-US" sz="2000" dirty="0"/>
          </a:p>
          <a:p>
            <a:pPr marL="0" indent="0" eaLnBrk="1" hangingPunct="1">
              <a:buNone/>
              <a:defRPr/>
            </a:pPr>
            <a:endParaRPr lang="en-GB" altLang="en-US" sz="2000" i="1" dirty="0"/>
          </a:p>
          <a:p>
            <a:pPr marL="0" indent="0" eaLnBrk="1" hangingPunct="1">
              <a:buFont typeface="Wingdings" pitchFamily="2" charset="2"/>
              <a:buNone/>
              <a:defRPr/>
            </a:pPr>
            <a:endParaRPr lang="en-GB" altLang="en-US" sz="2000" dirty="0" smtClean="0"/>
          </a:p>
          <a:p>
            <a:pPr eaLnBrk="1" hangingPunct="1">
              <a:defRPr/>
            </a:pPr>
            <a:endParaRPr lang="en-GB" altLang="en-US" sz="2000" dirty="0" smtClean="0"/>
          </a:p>
          <a:p>
            <a:pPr eaLnBrk="1" hangingPunct="1">
              <a:defRPr/>
            </a:pPr>
            <a:endParaRPr lang="en-GB" altLang="en-US" sz="2000" i="1" dirty="0" smtClean="0"/>
          </a:p>
          <a:p>
            <a:pPr eaLnBrk="1" hangingPunct="1">
              <a:defRPr/>
            </a:pPr>
            <a:endParaRPr lang="en-GB" altLang="en-US" sz="2400" dirty="0" smtClean="0"/>
          </a:p>
        </p:txBody>
      </p:sp>
    </p:spTree>
    <p:extLst>
      <p:ext uri="{BB962C8B-B14F-4D97-AF65-F5344CB8AC3E}">
        <p14:creationId xmlns:p14="http://schemas.microsoft.com/office/powerpoint/2010/main" val="213626583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bwMode="auto">
          <a:xfrm>
            <a:off x="395288" y="11255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Child Sexual Exploitation </a:t>
            </a:r>
          </a:p>
        </p:txBody>
      </p:sp>
      <p:sp>
        <p:nvSpPr>
          <p:cNvPr id="10243" name="Rectangle 3"/>
          <p:cNvSpPr>
            <a:spLocks noGrp="1" noChangeArrowheads="1"/>
          </p:cNvSpPr>
          <p:nvPr>
            <p:ph type="body" idx="1"/>
          </p:nvPr>
        </p:nvSpPr>
        <p:spPr bwMode="auto">
          <a:xfrm>
            <a:off x="467544" y="1196752"/>
            <a:ext cx="8229600" cy="5084762"/>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buFont typeface="Wingdings" pitchFamily="2" charset="2"/>
              <a:buNone/>
              <a:defRPr/>
            </a:pPr>
            <a:endParaRPr lang="en-GB" altLang="en-US" sz="2000" i="1" dirty="0" smtClean="0"/>
          </a:p>
          <a:p>
            <a:pPr eaLnBrk="1" hangingPunct="1">
              <a:defRPr/>
            </a:pPr>
            <a:endParaRPr lang="en-GB" altLang="en-US" sz="2000" dirty="0" smtClean="0"/>
          </a:p>
          <a:p>
            <a:pPr eaLnBrk="1" hangingPunct="1">
              <a:defRPr/>
            </a:pPr>
            <a:r>
              <a:rPr lang="en-GB" altLang="en-US" sz="2000" dirty="0" smtClean="0"/>
              <a:t>42 incidents recorded by Achieving For Children between January to September 2014, this is the first year data has been </a:t>
            </a:r>
            <a:r>
              <a:rPr lang="en-GB" altLang="en-US" sz="2000" dirty="0" smtClean="0">
                <a:solidFill>
                  <a:schemeClr val="tx1">
                    <a:lumMod val="75000"/>
                  </a:schemeClr>
                </a:solidFill>
              </a:rPr>
              <a:t>available for </a:t>
            </a:r>
            <a:r>
              <a:rPr lang="en-GB" altLang="en-US" sz="2000" dirty="0" smtClean="0"/>
              <a:t>the Strategic Intelligence Assessment</a:t>
            </a:r>
            <a:r>
              <a:rPr lang="en-GB" altLang="en-US" sz="2000" dirty="0" smtClean="0">
                <a:solidFill>
                  <a:srgbClr val="002060"/>
                </a:solidFill>
              </a:rPr>
              <a:t>. Improvement in this dataset </a:t>
            </a:r>
            <a:r>
              <a:rPr lang="en-GB" sz="2000" dirty="0" smtClean="0">
                <a:solidFill>
                  <a:srgbClr val="002060"/>
                </a:solidFill>
                <a:ea typeface="Times New Roman"/>
              </a:rPr>
              <a:t>will </a:t>
            </a:r>
            <a:r>
              <a:rPr lang="en-GB" sz="2000" dirty="0">
                <a:solidFill>
                  <a:srgbClr val="002060"/>
                </a:solidFill>
                <a:ea typeface="Times New Roman"/>
              </a:rPr>
              <a:t>form part of the annual refresh of </a:t>
            </a:r>
            <a:r>
              <a:rPr lang="en-GB" sz="2000" dirty="0" err="1">
                <a:solidFill>
                  <a:srgbClr val="002060"/>
                </a:solidFill>
                <a:ea typeface="Times New Roman"/>
              </a:rPr>
              <a:t>AfC</a:t>
            </a:r>
            <a:r>
              <a:rPr lang="en-GB" sz="2000" dirty="0">
                <a:solidFill>
                  <a:srgbClr val="002060"/>
                </a:solidFill>
                <a:ea typeface="Times New Roman"/>
              </a:rPr>
              <a:t> performance </a:t>
            </a:r>
            <a:r>
              <a:rPr lang="en-GB" sz="2000" dirty="0" smtClean="0">
                <a:solidFill>
                  <a:srgbClr val="002060"/>
                </a:solidFill>
                <a:ea typeface="Times New Roman"/>
              </a:rPr>
              <a:t>data.</a:t>
            </a:r>
            <a:r>
              <a:rPr lang="en-GB" altLang="en-US" sz="2000" dirty="0" smtClean="0">
                <a:solidFill>
                  <a:srgbClr val="002060"/>
                </a:solidFill>
              </a:rPr>
              <a:t> </a:t>
            </a:r>
            <a:r>
              <a:rPr lang="en-GB" altLang="en-US" sz="2000" dirty="0" smtClean="0">
                <a:solidFill>
                  <a:srgbClr val="FF0000"/>
                </a:solidFill>
              </a:rPr>
              <a:t> </a:t>
            </a:r>
          </a:p>
          <a:p>
            <a:pPr marL="0" indent="0" eaLnBrk="1" hangingPunct="1">
              <a:buNone/>
              <a:defRPr/>
            </a:pPr>
            <a:endParaRPr lang="en-GB" altLang="en-US" sz="2000" dirty="0"/>
          </a:p>
          <a:p>
            <a:pPr eaLnBrk="1" hangingPunct="1">
              <a:defRPr/>
            </a:pPr>
            <a:r>
              <a:rPr lang="en-GB" altLang="en-US" sz="2000" dirty="0" smtClean="0"/>
              <a:t>25 incidents recorded by Met Police between January to August 2014;</a:t>
            </a:r>
          </a:p>
          <a:p>
            <a:pPr eaLnBrk="1" hangingPunct="1">
              <a:defRPr/>
            </a:pPr>
            <a:endParaRPr lang="en-GB" altLang="en-US" sz="2000" dirty="0"/>
          </a:p>
          <a:p>
            <a:pPr eaLnBrk="1" hangingPunct="1">
              <a:defRPr/>
            </a:pPr>
            <a:r>
              <a:rPr lang="en-GB" altLang="en-US" sz="2000" dirty="0" smtClean="0"/>
              <a:t>Main types of exploitation were “improper relationships", "exchange of illegal substances for sex” and “internet grooming/improper relationships with older men”</a:t>
            </a:r>
            <a:r>
              <a:rPr lang="en-GB" altLang="en-US" sz="2000" dirty="0" smtClean="0">
                <a:solidFill>
                  <a:schemeClr val="tx1">
                    <a:lumMod val="75000"/>
                  </a:schemeClr>
                </a:solidFill>
              </a:rPr>
              <a:t>.</a:t>
            </a:r>
          </a:p>
          <a:p>
            <a:pPr marL="0" indent="0" eaLnBrk="1" hangingPunct="1">
              <a:buNone/>
              <a:defRPr/>
            </a:pPr>
            <a:endParaRPr lang="en-GB" altLang="en-US" sz="2000" dirty="0" smtClean="0"/>
          </a:p>
          <a:p>
            <a:pPr eaLnBrk="1" hangingPunct="1">
              <a:defRPr/>
            </a:pPr>
            <a:endParaRPr lang="en-GB" altLang="en-US" sz="2000" dirty="0"/>
          </a:p>
          <a:p>
            <a:pPr eaLnBrk="1" hangingPunct="1">
              <a:defRPr/>
            </a:pPr>
            <a:endParaRPr lang="en-GB" altLang="en-US" sz="2000" dirty="0"/>
          </a:p>
          <a:p>
            <a:pPr marL="0" indent="0" eaLnBrk="1" hangingPunct="1">
              <a:buNone/>
              <a:defRPr/>
            </a:pPr>
            <a:endParaRPr lang="en-GB" altLang="en-US" sz="2000" i="1" dirty="0"/>
          </a:p>
          <a:p>
            <a:pPr marL="0" indent="0" eaLnBrk="1" hangingPunct="1">
              <a:buFont typeface="Wingdings" pitchFamily="2" charset="2"/>
              <a:buNone/>
              <a:defRPr/>
            </a:pPr>
            <a:endParaRPr lang="en-GB" altLang="en-US" sz="2000" dirty="0" smtClean="0"/>
          </a:p>
          <a:p>
            <a:pPr eaLnBrk="1" hangingPunct="1">
              <a:defRPr/>
            </a:pPr>
            <a:endParaRPr lang="en-GB" altLang="en-US" sz="2000" dirty="0" smtClean="0"/>
          </a:p>
          <a:p>
            <a:pPr eaLnBrk="1" hangingPunct="1">
              <a:defRPr/>
            </a:pPr>
            <a:endParaRPr lang="en-GB" altLang="en-US" sz="2000" i="1" dirty="0" smtClean="0"/>
          </a:p>
          <a:p>
            <a:pPr eaLnBrk="1" hangingPunct="1">
              <a:defRPr/>
            </a:pPr>
            <a:endParaRPr lang="en-GB" altLang="en-US" sz="2400" dirty="0" smtClean="0"/>
          </a:p>
        </p:txBody>
      </p:sp>
    </p:spTree>
    <p:extLst>
      <p:ext uri="{BB962C8B-B14F-4D97-AF65-F5344CB8AC3E}">
        <p14:creationId xmlns:p14="http://schemas.microsoft.com/office/powerpoint/2010/main" val="349619763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bwMode="auto">
          <a:xfrm>
            <a:off x="395288" y="1125538"/>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   Suggested Priorities for 2015-16 </a:t>
            </a:r>
          </a:p>
        </p:txBody>
      </p:sp>
      <p:sp>
        <p:nvSpPr>
          <p:cNvPr id="13315" name="Rectangle 3"/>
          <p:cNvSpPr>
            <a:spLocks noGrp="1" noChangeArrowheads="1"/>
          </p:cNvSpPr>
          <p:nvPr>
            <p:ph type="body" idx="1"/>
          </p:nvPr>
        </p:nvSpPr>
        <p:spPr bwMode="auto">
          <a:xfrm>
            <a:off x="468313" y="1844675"/>
            <a:ext cx="8229600" cy="4797425"/>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spcBef>
                <a:spcPct val="50000"/>
              </a:spcBef>
              <a:buFontTx/>
              <a:buChar char="•"/>
            </a:pPr>
            <a:r>
              <a:rPr lang="en-GB" altLang="en-US" sz="2000" b="1" dirty="0" smtClean="0"/>
              <a:t> </a:t>
            </a:r>
            <a:r>
              <a:rPr lang="en-GB" altLang="en-US" sz="1800" b="1" dirty="0" smtClean="0"/>
              <a:t>Anti-social behaviour (ASB);</a:t>
            </a:r>
          </a:p>
          <a:p>
            <a:pPr eaLnBrk="1" hangingPunct="1">
              <a:spcBef>
                <a:spcPct val="50000"/>
              </a:spcBef>
              <a:buFontTx/>
              <a:buChar char="•"/>
            </a:pPr>
            <a:endParaRPr lang="en-GB" altLang="en-US" sz="1800" b="1" dirty="0" smtClean="0"/>
          </a:p>
          <a:p>
            <a:pPr eaLnBrk="1" hangingPunct="1">
              <a:buFontTx/>
              <a:buChar char="•"/>
            </a:pPr>
            <a:r>
              <a:rPr lang="en-GB" altLang="en-US" sz="1800" b="1" dirty="0" smtClean="0"/>
              <a:t> Town centre crime and night </a:t>
            </a:r>
            <a:r>
              <a:rPr lang="en-GB" altLang="en-US" sz="1800" b="1" dirty="0"/>
              <a:t>t</a:t>
            </a:r>
            <a:r>
              <a:rPr lang="en-GB" altLang="en-US" sz="1800" b="1" dirty="0" smtClean="0"/>
              <a:t>ime </a:t>
            </a:r>
            <a:r>
              <a:rPr lang="en-GB" altLang="en-US" sz="1800" b="1" dirty="0"/>
              <a:t>e</a:t>
            </a:r>
            <a:r>
              <a:rPr lang="en-GB" altLang="en-US" sz="1800" b="1" dirty="0" smtClean="0"/>
              <a:t>conomy;</a:t>
            </a:r>
          </a:p>
          <a:p>
            <a:pPr eaLnBrk="1" hangingPunct="1">
              <a:buFontTx/>
              <a:buChar char="•"/>
            </a:pPr>
            <a:endParaRPr lang="en-GB" altLang="en-US" sz="1800" b="1" dirty="0" smtClean="0"/>
          </a:p>
          <a:p>
            <a:pPr eaLnBrk="1" hangingPunct="1">
              <a:buFontTx/>
              <a:buChar char="•"/>
            </a:pPr>
            <a:r>
              <a:rPr lang="en-GB" altLang="en-US" sz="1800" b="1" dirty="0" smtClean="0"/>
              <a:t> Domestic abuse;  </a:t>
            </a:r>
          </a:p>
          <a:p>
            <a:pPr eaLnBrk="1" hangingPunct="1">
              <a:buFontTx/>
              <a:buChar char="•"/>
            </a:pPr>
            <a:endParaRPr lang="en-GB" altLang="en-US" sz="1800" b="1" dirty="0" smtClean="0"/>
          </a:p>
          <a:p>
            <a:pPr eaLnBrk="1" hangingPunct="1">
              <a:buFontTx/>
              <a:buChar char="•"/>
            </a:pPr>
            <a:r>
              <a:rPr lang="en-GB" altLang="en-US" sz="1800" b="1" dirty="0" smtClean="0"/>
              <a:t> Re-offending including drugs misuse;</a:t>
            </a:r>
          </a:p>
          <a:p>
            <a:pPr eaLnBrk="1" hangingPunct="1">
              <a:buFontTx/>
              <a:buChar char="•"/>
            </a:pPr>
            <a:endParaRPr lang="en-GB" altLang="en-US" sz="1800" b="1" dirty="0" smtClean="0"/>
          </a:p>
          <a:p>
            <a:pPr eaLnBrk="1" hangingPunct="1">
              <a:buFontTx/>
              <a:buChar char="•"/>
            </a:pPr>
            <a:r>
              <a:rPr lang="en-GB" altLang="en-US" sz="1800" b="1" dirty="0" smtClean="0"/>
              <a:t> Burglary;</a:t>
            </a:r>
          </a:p>
          <a:p>
            <a:pPr eaLnBrk="1" hangingPunct="1">
              <a:buFontTx/>
              <a:buChar char="•"/>
            </a:pPr>
            <a:endParaRPr lang="en-GB" altLang="en-US" sz="1800" b="1" dirty="0" smtClean="0"/>
          </a:p>
          <a:p>
            <a:pPr eaLnBrk="1" hangingPunct="1">
              <a:buFontTx/>
              <a:buChar char="•"/>
            </a:pPr>
            <a:r>
              <a:rPr lang="en-GB" altLang="en-US" sz="1800" b="1" dirty="0" smtClean="0"/>
              <a:t>Motor vehicle crime and theft of pedal cycle (including cycling on pavements and through red lights);</a:t>
            </a:r>
          </a:p>
          <a:p>
            <a:pPr eaLnBrk="1" hangingPunct="1">
              <a:buFontTx/>
              <a:buChar char="•"/>
            </a:pPr>
            <a:endParaRPr lang="en-GB" altLang="en-US" sz="1800" b="1" dirty="0"/>
          </a:p>
          <a:p>
            <a:pPr eaLnBrk="1" hangingPunct="1">
              <a:buFontTx/>
              <a:buChar char="•"/>
            </a:pPr>
            <a:r>
              <a:rPr lang="en-GB" altLang="en-US" sz="1800" b="1" dirty="0" smtClean="0"/>
              <a:t>Child sexual exploitation data improvement.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23850" y="1052513"/>
            <a:ext cx="8229600" cy="1143000"/>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t>   </a:t>
            </a:r>
            <a:r>
              <a:rPr lang="en-GB" altLang="en-US" sz="2800" dirty="0" smtClean="0">
                <a:solidFill>
                  <a:srgbClr val="006600"/>
                </a:solidFill>
              </a:rPr>
              <a:t>What is a Strategic Assessment?</a:t>
            </a:r>
            <a:r>
              <a:rPr lang="en-GB" altLang="en-US" dirty="0" smtClean="0">
                <a:solidFill>
                  <a:srgbClr val="006600"/>
                </a:solidFill>
              </a:rPr>
              <a:t/>
            </a:r>
            <a:br>
              <a:rPr lang="en-GB" altLang="en-US" dirty="0" smtClean="0">
                <a:solidFill>
                  <a:srgbClr val="006600"/>
                </a:solidFill>
              </a:rPr>
            </a:br>
            <a:endParaRPr lang="en-GB" altLang="en-US" dirty="0" smtClean="0">
              <a:solidFill>
                <a:srgbClr val="006600"/>
              </a:solidFill>
            </a:endParaRPr>
          </a:p>
        </p:txBody>
      </p:sp>
      <p:sp>
        <p:nvSpPr>
          <p:cNvPr id="4099" name="Rectangle 3"/>
          <p:cNvSpPr>
            <a:spLocks noGrp="1" noChangeArrowheads="1"/>
          </p:cNvSpPr>
          <p:nvPr>
            <p:ph type="body" idx="1"/>
          </p:nvPr>
        </p:nvSpPr>
        <p:spPr bwMode="auto">
          <a:xfrm>
            <a:off x="179388" y="1125538"/>
            <a:ext cx="8964612" cy="4997450"/>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lnSpc>
                <a:spcPct val="90000"/>
              </a:lnSpc>
              <a:defRPr/>
            </a:pPr>
            <a:endParaRPr lang="en-GB" altLang="en-US" sz="2000" dirty="0" smtClean="0"/>
          </a:p>
          <a:p>
            <a:pPr eaLnBrk="1" hangingPunct="1">
              <a:lnSpc>
                <a:spcPct val="90000"/>
              </a:lnSpc>
              <a:defRPr/>
            </a:pPr>
            <a:endParaRPr lang="en-GB" altLang="en-US" sz="2000" dirty="0"/>
          </a:p>
          <a:p>
            <a:pPr eaLnBrk="1" hangingPunct="1">
              <a:lnSpc>
                <a:spcPct val="90000"/>
              </a:lnSpc>
              <a:defRPr/>
            </a:pPr>
            <a:r>
              <a:rPr lang="en-GB" altLang="en-US" sz="2000" dirty="0" smtClean="0"/>
              <a:t>The 2014-15 Strategic Intelligence Assessment is a statutory document produced on a yearly basis.  Its purpose is to provide an overview of crime and disorder for the previous year, and to make recommendations as to the Community Safety Partnership priorities for the forthcoming year.</a:t>
            </a:r>
          </a:p>
          <a:p>
            <a:pPr marL="533400" indent="-533400" eaLnBrk="1" hangingPunct="1">
              <a:lnSpc>
                <a:spcPct val="90000"/>
              </a:lnSpc>
              <a:defRPr/>
            </a:pPr>
            <a:endParaRPr lang="en-GB" altLang="en-US" sz="2000" dirty="0" smtClean="0"/>
          </a:p>
          <a:p>
            <a:pPr marL="355600" indent="-355600" eaLnBrk="1" hangingPunct="1">
              <a:lnSpc>
                <a:spcPct val="90000"/>
              </a:lnSpc>
              <a:defRPr/>
            </a:pPr>
            <a:r>
              <a:rPr lang="en-GB" altLang="en-US" sz="2000" dirty="0" smtClean="0"/>
              <a:t>It is a Partnership assessment and includes analysis of data and expert information from a number of sources:</a:t>
            </a:r>
          </a:p>
          <a:p>
            <a:pPr marL="533400" indent="-533400" eaLnBrk="1" hangingPunct="1">
              <a:lnSpc>
                <a:spcPct val="90000"/>
              </a:lnSpc>
              <a:defRPr/>
            </a:pPr>
            <a:endParaRPr lang="en-GB" altLang="en-US" sz="2000" dirty="0" smtClean="0"/>
          </a:p>
          <a:p>
            <a:pPr marL="914400" lvl="1" indent="-457200" eaLnBrk="1" hangingPunct="1">
              <a:lnSpc>
                <a:spcPct val="90000"/>
              </a:lnSpc>
              <a:buFontTx/>
              <a:buNone/>
              <a:defRPr/>
            </a:pPr>
            <a:r>
              <a:rPr lang="en-GB" altLang="en-US" sz="2000" b="1" dirty="0" smtClean="0">
                <a:solidFill>
                  <a:srgbClr val="006600"/>
                </a:solidFill>
              </a:rPr>
              <a:t> Police 				London Ambulance Service</a:t>
            </a:r>
          </a:p>
          <a:p>
            <a:pPr marL="533400" indent="-533400" eaLnBrk="1" hangingPunct="1">
              <a:lnSpc>
                <a:spcPct val="90000"/>
              </a:lnSpc>
              <a:buFontTx/>
              <a:buNone/>
              <a:defRPr/>
            </a:pPr>
            <a:r>
              <a:rPr lang="en-GB" altLang="en-US" sz="2000" b="1" dirty="0" smtClean="0">
                <a:solidFill>
                  <a:srgbClr val="006600"/>
                </a:solidFill>
              </a:rPr>
              <a:t>	Richmond Council 		London Fire Brigade</a:t>
            </a:r>
          </a:p>
          <a:p>
            <a:pPr marL="533400" indent="-533400" eaLnBrk="1" hangingPunct="1">
              <a:lnSpc>
                <a:spcPct val="90000"/>
              </a:lnSpc>
              <a:buFontTx/>
              <a:buNone/>
              <a:defRPr/>
            </a:pPr>
            <a:r>
              <a:rPr lang="en-GB" altLang="en-US" sz="2000" b="1" dirty="0" smtClean="0">
                <a:solidFill>
                  <a:srgbClr val="006600"/>
                </a:solidFill>
              </a:rPr>
              <a:t>	NHS Richmond	             		Achieving for Children        </a:t>
            </a:r>
          </a:p>
          <a:p>
            <a:pPr marL="533400" indent="-533400" eaLnBrk="1" hangingPunct="1">
              <a:lnSpc>
                <a:spcPct val="90000"/>
              </a:lnSpc>
              <a:buFontTx/>
              <a:buNone/>
              <a:defRPr/>
            </a:pPr>
            <a:r>
              <a:rPr lang="en-GB" altLang="en-US" sz="2000" b="1" dirty="0">
                <a:solidFill>
                  <a:srgbClr val="006600"/>
                </a:solidFill>
              </a:rPr>
              <a:t>	</a:t>
            </a:r>
            <a:r>
              <a:rPr lang="en-GB" altLang="en-US" sz="2000" b="1" dirty="0" smtClean="0">
                <a:solidFill>
                  <a:srgbClr val="006600"/>
                </a:solidFill>
              </a:rPr>
              <a:t>London Probation Service </a:t>
            </a:r>
          </a:p>
          <a:p>
            <a:pPr marL="533400" indent="-533400" eaLnBrk="1" hangingPunct="1">
              <a:lnSpc>
                <a:spcPct val="90000"/>
              </a:lnSpc>
              <a:buFontTx/>
              <a:buNone/>
              <a:defRPr/>
            </a:pPr>
            <a:r>
              <a:rPr lang="en-GB" altLang="en-US" sz="2000" b="1" dirty="0">
                <a:solidFill>
                  <a:srgbClr val="006600"/>
                </a:solidFill>
              </a:rPr>
              <a:t> </a:t>
            </a:r>
            <a:r>
              <a:rPr lang="en-GB" altLang="en-US" sz="2000" b="1" dirty="0" smtClean="0">
                <a:solidFill>
                  <a:srgbClr val="006600"/>
                </a:solidFill>
              </a:rPr>
              <a:t>          - Community Rehabilitation Company</a:t>
            </a:r>
          </a:p>
          <a:p>
            <a:pPr marL="533400" indent="-533400" eaLnBrk="1" hangingPunct="1">
              <a:lnSpc>
                <a:spcPct val="90000"/>
              </a:lnSpc>
              <a:buFontTx/>
              <a:buNone/>
              <a:defRPr/>
            </a:pPr>
            <a:r>
              <a:rPr lang="en-GB" altLang="en-US" sz="2000" b="1" dirty="0">
                <a:solidFill>
                  <a:srgbClr val="006600"/>
                </a:solidFill>
              </a:rPr>
              <a:t> </a:t>
            </a:r>
            <a:r>
              <a:rPr lang="en-GB" altLang="en-US" sz="2000" b="1" dirty="0" smtClean="0">
                <a:solidFill>
                  <a:srgbClr val="006600"/>
                </a:solidFill>
              </a:rPr>
              <a:t>          - National Probation Service</a:t>
            </a:r>
          </a:p>
          <a:p>
            <a:pPr marL="533400" indent="-533400" eaLnBrk="1" hangingPunct="1">
              <a:lnSpc>
                <a:spcPct val="90000"/>
              </a:lnSpc>
              <a:buFontTx/>
              <a:buNone/>
              <a:defRPr/>
            </a:pPr>
            <a:endParaRPr lang="en-GB" altLang="en-US" sz="2000" b="1" dirty="0" smtClean="0">
              <a:solidFill>
                <a:srgbClr val="006600"/>
              </a:solidFill>
            </a:endParaRPr>
          </a:p>
          <a:p>
            <a:pPr marL="0" indent="0" eaLnBrk="1" hangingPunct="1">
              <a:lnSpc>
                <a:spcPct val="90000"/>
              </a:lnSpc>
              <a:buNone/>
              <a:defRPr/>
            </a:pPr>
            <a:endParaRPr lang="en-GB" altLang="en-US"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68313" y="1196975"/>
            <a:ext cx="8229600" cy="5667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Community Safety Partnership Priorities</a:t>
            </a:r>
          </a:p>
        </p:txBody>
      </p:sp>
      <p:sp>
        <p:nvSpPr>
          <p:cNvPr id="5123" name="Rectangle 3"/>
          <p:cNvSpPr>
            <a:spLocks noChangeArrowheads="1"/>
          </p:cNvSpPr>
          <p:nvPr/>
        </p:nvSpPr>
        <p:spPr bwMode="auto">
          <a:xfrm>
            <a:off x="457200" y="1557338"/>
            <a:ext cx="8229600" cy="49291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lnSpc>
                <a:spcPct val="80000"/>
              </a:lnSpc>
              <a:spcBef>
                <a:spcPct val="20000"/>
              </a:spcBef>
              <a:buClr>
                <a:schemeClr val="tx1"/>
              </a:buClr>
              <a:buSzPct val="75000"/>
              <a:buFont typeface="Wingdings" pitchFamily="2" charset="2"/>
              <a:buNone/>
            </a:pPr>
            <a:endParaRPr lang="en-US" altLang="en-US" sz="2000" b="1" dirty="0">
              <a:latin typeface="Arial" charset="0"/>
            </a:endParaRPr>
          </a:p>
        </p:txBody>
      </p:sp>
      <p:sp>
        <p:nvSpPr>
          <p:cNvPr id="5124" name="Text Box 5"/>
          <p:cNvSpPr txBox="1">
            <a:spLocks noChangeArrowheads="1"/>
          </p:cNvSpPr>
          <p:nvPr/>
        </p:nvSpPr>
        <p:spPr bwMode="auto">
          <a:xfrm>
            <a:off x="827088" y="1700213"/>
            <a:ext cx="6769100" cy="486287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50000"/>
              </a:spcBef>
            </a:pPr>
            <a:r>
              <a:rPr lang="en-GB" altLang="en-US" sz="2000" b="1" dirty="0">
                <a:latin typeface="Arial" charset="0"/>
              </a:rPr>
              <a:t>The following areas were identified as priorities for the CSP from the last Strategic </a:t>
            </a:r>
            <a:r>
              <a:rPr lang="en-GB" altLang="en-US" sz="2000" b="1" dirty="0" smtClean="0">
                <a:latin typeface="Arial" charset="0"/>
              </a:rPr>
              <a:t>Assessment 2013-14:</a:t>
            </a:r>
          </a:p>
          <a:p>
            <a:pPr algn="l" eaLnBrk="1" hangingPunct="1">
              <a:spcBef>
                <a:spcPct val="50000"/>
              </a:spcBef>
            </a:pPr>
            <a:endParaRPr lang="en-GB" altLang="en-US" sz="2000" b="1" dirty="0">
              <a:latin typeface="Arial" charset="0"/>
            </a:endParaRPr>
          </a:p>
          <a:p>
            <a:pPr algn="l" eaLnBrk="1" hangingPunct="1">
              <a:spcBef>
                <a:spcPts val="0"/>
              </a:spcBef>
              <a:buFontTx/>
              <a:buChar char="•"/>
            </a:pPr>
            <a:r>
              <a:rPr lang="en-GB" altLang="en-US" sz="2000" b="1" dirty="0">
                <a:latin typeface="Arial" charset="0"/>
              </a:rPr>
              <a:t> Anti-social behaviour (ASB</a:t>
            </a:r>
            <a:r>
              <a:rPr lang="en-GB" altLang="en-US" sz="2000" b="1" dirty="0" smtClean="0">
                <a:latin typeface="Arial" charset="0"/>
              </a:rPr>
              <a:t>);</a:t>
            </a:r>
          </a:p>
          <a:p>
            <a:pPr algn="l" eaLnBrk="1" hangingPunct="1">
              <a:spcBef>
                <a:spcPts val="0"/>
              </a:spcBef>
              <a:buFontTx/>
              <a:buChar char="•"/>
            </a:pPr>
            <a:endParaRPr lang="en-GB" altLang="en-US" sz="2000" b="1" dirty="0">
              <a:latin typeface="Arial" charset="0"/>
            </a:endParaRPr>
          </a:p>
          <a:p>
            <a:pPr algn="l" eaLnBrk="1" hangingPunct="1">
              <a:spcBef>
                <a:spcPts val="0"/>
              </a:spcBef>
              <a:buFontTx/>
              <a:buChar char="•"/>
            </a:pPr>
            <a:r>
              <a:rPr lang="en-GB" altLang="en-US" sz="2000" b="1" dirty="0">
                <a:latin typeface="Arial" charset="0"/>
              </a:rPr>
              <a:t> Town centre </a:t>
            </a:r>
            <a:r>
              <a:rPr lang="en-GB" altLang="en-US" sz="2000" b="1" dirty="0" smtClean="0">
                <a:latin typeface="Arial" charset="0"/>
              </a:rPr>
              <a:t>crime </a:t>
            </a:r>
            <a:r>
              <a:rPr lang="en-GB" altLang="en-US" sz="2000" b="1" dirty="0">
                <a:latin typeface="Arial" charset="0"/>
              </a:rPr>
              <a:t>and </a:t>
            </a:r>
            <a:r>
              <a:rPr lang="en-GB" altLang="en-US" sz="2000" b="1" dirty="0" smtClean="0">
                <a:latin typeface="Arial" charset="0"/>
              </a:rPr>
              <a:t>night </a:t>
            </a:r>
            <a:r>
              <a:rPr lang="en-GB" altLang="en-US" sz="2000" b="1" dirty="0">
                <a:latin typeface="Arial" charset="0"/>
              </a:rPr>
              <a:t>t</a:t>
            </a:r>
            <a:r>
              <a:rPr lang="en-GB" altLang="en-US" sz="2000" b="1" dirty="0" smtClean="0">
                <a:latin typeface="Arial" charset="0"/>
              </a:rPr>
              <a:t>ime </a:t>
            </a:r>
            <a:r>
              <a:rPr lang="en-GB" altLang="en-US" sz="2000" b="1" dirty="0">
                <a:latin typeface="Arial" charset="0"/>
              </a:rPr>
              <a:t>e</a:t>
            </a:r>
            <a:r>
              <a:rPr lang="en-GB" altLang="en-US" sz="2000" b="1" dirty="0" smtClean="0">
                <a:latin typeface="Arial" charset="0"/>
              </a:rPr>
              <a:t>conomy;</a:t>
            </a:r>
            <a:endParaRPr lang="en-GB" altLang="en-US" sz="2000" b="1" dirty="0">
              <a:latin typeface="Arial" charset="0"/>
            </a:endParaRPr>
          </a:p>
          <a:p>
            <a:pPr algn="l" eaLnBrk="1" hangingPunct="1">
              <a:buFontTx/>
              <a:buChar char="•"/>
            </a:pPr>
            <a:endParaRPr lang="en-GB" altLang="en-US" sz="2000" b="1" dirty="0">
              <a:latin typeface="Arial" charset="0"/>
            </a:endParaRPr>
          </a:p>
          <a:p>
            <a:pPr algn="l" eaLnBrk="1" hangingPunct="1">
              <a:buFontTx/>
              <a:buChar char="•"/>
            </a:pPr>
            <a:r>
              <a:rPr lang="en-GB" altLang="en-US" sz="2000" b="1" dirty="0">
                <a:latin typeface="Arial" charset="0"/>
              </a:rPr>
              <a:t> Domestic abuse;  </a:t>
            </a:r>
          </a:p>
          <a:p>
            <a:pPr algn="l" eaLnBrk="1" hangingPunct="1">
              <a:buFontTx/>
              <a:buChar char="•"/>
            </a:pPr>
            <a:endParaRPr lang="en-GB" altLang="en-US" sz="2000" b="1" dirty="0">
              <a:latin typeface="Arial" charset="0"/>
            </a:endParaRPr>
          </a:p>
          <a:p>
            <a:pPr algn="l" eaLnBrk="1" hangingPunct="1">
              <a:buFontTx/>
              <a:buChar char="•"/>
            </a:pPr>
            <a:r>
              <a:rPr lang="en-GB" altLang="en-US" sz="2000" b="1" dirty="0">
                <a:latin typeface="Arial" charset="0"/>
              </a:rPr>
              <a:t> Re-offending including drugs misuse;</a:t>
            </a:r>
          </a:p>
          <a:p>
            <a:pPr algn="l" eaLnBrk="1" hangingPunct="1">
              <a:buFontTx/>
              <a:buChar char="•"/>
            </a:pPr>
            <a:endParaRPr lang="en-GB" altLang="en-US" sz="2000" b="1" dirty="0">
              <a:latin typeface="Arial" charset="0"/>
            </a:endParaRPr>
          </a:p>
          <a:p>
            <a:pPr algn="l" eaLnBrk="1" hangingPunct="1">
              <a:buFontTx/>
              <a:buChar char="•"/>
            </a:pPr>
            <a:r>
              <a:rPr lang="en-GB" altLang="en-US" sz="2000" b="1" dirty="0">
                <a:latin typeface="Arial" charset="0"/>
              </a:rPr>
              <a:t> </a:t>
            </a:r>
            <a:r>
              <a:rPr lang="en-GB" altLang="en-US" sz="2000" b="1" dirty="0" smtClean="0">
                <a:latin typeface="Arial" charset="0"/>
              </a:rPr>
              <a:t>Burglary;</a:t>
            </a:r>
            <a:endParaRPr lang="en-GB" altLang="en-US" sz="2000" b="1" dirty="0">
              <a:latin typeface="Arial" charset="0"/>
            </a:endParaRPr>
          </a:p>
          <a:p>
            <a:pPr algn="l" eaLnBrk="1" hangingPunct="1">
              <a:buFontTx/>
              <a:buChar char="•"/>
            </a:pPr>
            <a:endParaRPr lang="en-GB" altLang="en-US" sz="2000" b="1" dirty="0">
              <a:latin typeface="Arial" charset="0"/>
            </a:endParaRPr>
          </a:p>
          <a:p>
            <a:pPr algn="l" eaLnBrk="1" hangingPunct="1">
              <a:buFontTx/>
              <a:buChar char="•"/>
            </a:pPr>
            <a:r>
              <a:rPr lang="en-GB" altLang="en-US" sz="2000" b="1" dirty="0">
                <a:latin typeface="Arial" charset="0"/>
              </a:rPr>
              <a:t> High volume low level crime awareness</a:t>
            </a:r>
            <a:r>
              <a:rPr lang="en-GB" altLang="en-US" sz="2000" b="1" dirty="0" smtClean="0">
                <a:latin typeface="Arial" charset="0"/>
              </a:rPr>
              <a:t>.</a:t>
            </a:r>
            <a:r>
              <a:rPr lang="en-GB" altLang="en-US" sz="2000" b="1" u="sng" dirty="0" smtClean="0">
                <a:latin typeface="Arial" charset="0"/>
              </a:rPr>
              <a:t> </a:t>
            </a:r>
            <a:endParaRPr lang="en-GB" altLang="en-US" sz="2000" b="1" u="sng" dirty="0">
              <a:latin typeface="Arial" charset="0"/>
            </a:endParaRPr>
          </a:p>
          <a:p>
            <a:pPr eaLnBrk="1" hangingPunct="1"/>
            <a:endParaRPr lang="en-GB" altLang="en-US" sz="2000" b="1" u="sng" dirty="0">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468313" y="2636838"/>
            <a:ext cx="8229600" cy="3633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1"/>
              </a:buClr>
              <a:buSzPct val="75000"/>
              <a:buFont typeface="Wingdings" pitchFamily="2" charset="2"/>
              <a:buChar char="l"/>
              <a:defRPr/>
            </a:pPr>
            <a:endParaRPr lang="en-GB" altLang="en-US" sz="2000" dirty="0" smtClean="0">
              <a:latin typeface="Arial" charset="0"/>
            </a:endParaRPr>
          </a:p>
          <a:p>
            <a:pPr marL="0" indent="0" algn="l" eaLnBrk="1" hangingPunct="1">
              <a:spcBef>
                <a:spcPct val="20000"/>
              </a:spcBef>
              <a:buClr>
                <a:schemeClr val="tx1"/>
              </a:buClr>
              <a:buSzPct val="75000"/>
              <a:defRPr/>
            </a:pPr>
            <a:endParaRPr lang="en-GB" altLang="en-US" sz="1600" b="1" dirty="0" smtClean="0">
              <a:solidFill>
                <a:srgbClr val="006600"/>
              </a:solidFill>
              <a:latin typeface="Arial" charset="0"/>
            </a:endParaRPr>
          </a:p>
          <a:p>
            <a:pPr algn="l" eaLnBrk="1" hangingPunct="1">
              <a:lnSpc>
                <a:spcPct val="80000"/>
              </a:lnSpc>
              <a:spcBef>
                <a:spcPct val="20000"/>
              </a:spcBef>
              <a:buClr>
                <a:schemeClr val="tx1"/>
              </a:buClr>
              <a:buSzPct val="75000"/>
              <a:buFont typeface="Wingdings" pitchFamily="2" charset="2"/>
              <a:buNone/>
              <a:defRPr/>
            </a:pPr>
            <a:endParaRPr lang="en-GB" altLang="en-US" sz="2000" dirty="0" smtClean="0">
              <a:solidFill>
                <a:srgbClr val="006600"/>
              </a:solidFill>
              <a:latin typeface="Arial" charset="0"/>
            </a:endParaRPr>
          </a:p>
        </p:txBody>
      </p:sp>
      <p:sp>
        <p:nvSpPr>
          <p:cNvPr id="3" name="Title 1"/>
          <p:cNvSpPr>
            <a:spLocks noGrp="1"/>
          </p:cNvSpPr>
          <p:nvPr>
            <p:ph type="title"/>
          </p:nvPr>
        </p:nvSpPr>
        <p:spPr bwMode="auto">
          <a:xfrm>
            <a:off x="323850" y="1052513"/>
            <a:ext cx="8229600" cy="720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800" dirty="0" smtClean="0"/>
              <a:t>Data Limitations </a:t>
            </a: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r>
              <a:rPr lang="en-GB" altLang="en-US" sz="2800" dirty="0" smtClean="0">
                <a:solidFill>
                  <a:srgbClr val="006600"/>
                </a:solidFill>
              </a:rPr>
              <a:t/>
            </a:r>
            <a:br>
              <a:rPr lang="en-GB" altLang="en-US" sz="2800" dirty="0" smtClean="0">
                <a:solidFill>
                  <a:srgbClr val="006600"/>
                </a:solidFill>
              </a:rPr>
            </a:br>
            <a:endParaRPr lang="en-GB" altLang="en-US" sz="2800" dirty="0" smtClean="0"/>
          </a:p>
        </p:txBody>
      </p:sp>
      <p:sp>
        <p:nvSpPr>
          <p:cNvPr id="2" name="TextBox 1"/>
          <p:cNvSpPr txBox="1"/>
          <p:nvPr/>
        </p:nvSpPr>
        <p:spPr>
          <a:xfrm>
            <a:off x="468313" y="1773238"/>
            <a:ext cx="7848600" cy="4893647"/>
          </a:xfrm>
          <a:prstGeom prst="rect">
            <a:avLst/>
          </a:prstGeom>
          <a:noFill/>
        </p:spPr>
        <p:txBody>
          <a:bodyPr>
            <a:spAutoFit/>
          </a:bodyPr>
          <a:lstStyle/>
          <a:p>
            <a:pPr marL="342900" indent="-342900" algn="l">
              <a:buFont typeface="Arial" panose="020B0604020202020204" pitchFamily="34" charset="0"/>
              <a:buChar char="•"/>
              <a:defRPr/>
            </a:pPr>
            <a:r>
              <a:rPr lang="en-GB" sz="1800" dirty="0" smtClean="0">
                <a:latin typeface="+mn-lt"/>
              </a:rPr>
              <a:t>For the purposes of analytical continuity, all performance comparisons in the assessment are taken from the Iquanta website and are based on yearly performance;</a:t>
            </a:r>
          </a:p>
          <a:p>
            <a:pPr algn="l">
              <a:defRPr/>
            </a:pPr>
            <a:endParaRPr lang="en-GB" sz="1800" i="1" dirty="0" smtClean="0">
              <a:solidFill>
                <a:srgbClr val="FF0000"/>
              </a:solidFill>
              <a:latin typeface="+mn-lt"/>
            </a:endParaRPr>
          </a:p>
          <a:p>
            <a:pPr marL="342900" indent="-342900" algn="l">
              <a:buFont typeface="Arial" panose="020B0604020202020204" pitchFamily="34" charset="0"/>
              <a:buChar char="•"/>
              <a:defRPr/>
            </a:pPr>
            <a:r>
              <a:rPr lang="en-GB" sz="1800" i="1" dirty="0" smtClean="0">
                <a:latin typeface="+mn-lt"/>
              </a:rPr>
              <a:t>To improve the information in the Assessment, additional background profiles have been commissioned looking at domestic </a:t>
            </a:r>
            <a:r>
              <a:rPr lang="en-GB" sz="1800" i="1" dirty="0">
                <a:latin typeface="+mn-lt"/>
              </a:rPr>
              <a:t>v</a:t>
            </a:r>
            <a:r>
              <a:rPr lang="en-GB" sz="1800" i="1" dirty="0" smtClean="0">
                <a:latin typeface="+mn-lt"/>
              </a:rPr>
              <a:t>iolence, hate </a:t>
            </a:r>
            <a:r>
              <a:rPr lang="en-GB" sz="1800" i="1" dirty="0">
                <a:latin typeface="+mn-lt"/>
              </a:rPr>
              <a:t>c</a:t>
            </a:r>
            <a:r>
              <a:rPr lang="en-GB" sz="1800" i="1" dirty="0" smtClean="0">
                <a:latin typeface="+mn-lt"/>
              </a:rPr>
              <a:t>rime, child </a:t>
            </a:r>
            <a:r>
              <a:rPr lang="en-GB" sz="1800" i="1" dirty="0">
                <a:latin typeface="+mn-lt"/>
              </a:rPr>
              <a:t>s</a:t>
            </a:r>
            <a:r>
              <a:rPr lang="en-GB" sz="1800" i="1" dirty="0" smtClean="0">
                <a:latin typeface="+mn-lt"/>
              </a:rPr>
              <a:t>exual, exploitation, re-offending and ASB to improve the information; </a:t>
            </a:r>
          </a:p>
          <a:p>
            <a:pPr marL="342900" indent="-342900" algn="l">
              <a:buFont typeface="Arial" panose="020B0604020202020204" pitchFamily="34" charset="0"/>
              <a:buChar char="•"/>
              <a:defRPr/>
            </a:pPr>
            <a:endParaRPr lang="en-GB" sz="1800" i="1" dirty="0">
              <a:latin typeface="+mn-lt"/>
            </a:endParaRPr>
          </a:p>
          <a:p>
            <a:pPr marL="342900" indent="-342900" algn="l">
              <a:buFont typeface="Arial" panose="020B0604020202020204" pitchFamily="34" charset="0"/>
              <a:buChar char="•"/>
              <a:defRPr/>
            </a:pPr>
            <a:r>
              <a:rPr lang="en-GB" sz="1800" i="1" dirty="0" smtClean="0">
                <a:latin typeface="+mn-lt"/>
              </a:rPr>
              <a:t>Partner data is an essential part of the collection and collation process;</a:t>
            </a:r>
          </a:p>
          <a:p>
            <a:pPr algn="l">
              <a:defRPr/>
            </a:pPr>
            <a:endParaRPr lang="en-GB" sz="1800" i="1" dirty="0">
              <a:latin typeface="+mn-lt"/>
            </a:endParaRPr>
          </a:p>
          <a:p>
            <a:pPr marL="342900" indent="-342900" algn="l">
              <a:buFont typeface="Arial" panose="020B0604020202020204" pitchFamily="34" charset="0"/>
              <a:buChar char="•"/>
              <a:defRPr/>
            </a:pPr>
            <a:r>
              <a:rPr lang="en-GB" sz="1800" i="1" dirty="0" smtClean="0">
                <a:latin typeface="+mn-lt"/>
              </a:rPr>
              <a:t>These profiles will be continually updated to provide a picture of these crime types in the borough and will be used to inform the current and  future strategic intelligence assessments</a:t>
            </a:r>
            <a:r>
              <a:rPr lang="en-GB" sz="1800" i="1" dirty="0">
                <a:latin typeface="+mn-lt"/>
              </a:rPr>
              <a:t>;</a:t>
            </a:r>
            <a:r>
              <a:rPr lang="en-GB" sz="1800" i="1" dirty="0" smtClean="0">
                <a:latin typeface="+mn-lt"/>
              </a:rPr>
              <a:t> </a:t>
            </a:r>
          </a:p>
          <a:p>
            <a:pPr marL="342900" indent="-342900" algn="l">
              <a:buFont typeface="Arial" panose="020B0604020202020204" pitchFamily="34" charset="0"/>
              <a:buChar char="•"/>
              <a:defRPr/>
            </a:pPr>
            <a:endParaRPr lang="en-GB" sz="1800" i="1" dirty="0">
              <a:latin typeface="+mn-lt"/>
            </a:endParaRPr>
          </a:p>
          <a:p>
            <a:pPr marL="342900" indent="-342900" algn="l">
              <a:buFont typeface="Arial" panose="020B0604020202020204" pitchFamily="34" charset="0"/>
              <a:buChar char="•"/>
              <a:defRPr/>
            </a:pPr>
            <a:r>
              <a:rPr lang="en-GB" sz="1800" i="1" dirty="0" smtClean="0">
                <a:latin typeface="+mn-lt"/>
              </a:rPr>
              <a:t>The profiles will be available in April.</a:t>
            </a:r>
            <a:endParaRPr lang="en-GB" dirty="0"/>
          </a:p>
          <a:p>
            <a:pPr marL="342900" indent="-342900" algn="l">
              <a:buFont typeface="Arial" panose="020B0604020202020204" pitchFamily="34" charset="0"/>
              <a:buChar char="•"/>
              <a:defRPr/>
            </a:pPr>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468313" y="1196975"/>
            <a:ext cx="8229600" cy="5667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Crime Overview</a:t>
            </a:r>
            <a:endParaRPr lang="en-GB" altLang="en-US" sz="1400" dirty="0" smtClean="0">
              <a:solidFill>
                <a:srgbClr val="FF0000"/>
              </a:solidFill>
            </a:endParaRPr>
          </a:p>
        </p:txBody>
      </p:sp>
      <p:sp>
        <p:nvSpPr>
          <p:cNvPr id="5123" name="Rectangle 3"/>
          <p:cNvSpPr>
            <a:spLocks noChangeArrowheads="1"/>
          </p:cNvSpPr>
          <p:nvPr/>
        </p:nvSpPr>
        <p:spPr bwMode="auto">
          <a:xfrm>
            <a:off x="457200" y="1557339"/>
            <a:ext cx="8229600" cy="446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lnSpc>
                <a:spcPct val="80000"/>
              </a:lnSpc>
              <a:spcBef>
                <a:spcPct val="20000"/>
              </a:spcBef>
              <a:buClr>
                <a:schemeClr val="tx1"/>
              </a:buClr>
              <a:buSzPct val="75000"/>
              <a:buFont typeface="Wingdings" pitchFamily="2" charset="2"/>
              <a:buNone/>
            </a:pPr>
            <a:endParaRPr lang="en-US" altLang="en-US" sz="2000" b="1" dirty="0">
              <a:latin typeface="Arial" charset="0"/>
            </a:endParaRPr>
          </a:p>
        </p:txBody>
      </p:sp>
      <p:sp>
        <p:nvSpPr>
          <p:cNvPr id="5124" name="Text Box 5"/>
          <p:cNvSpPr txBox="1">
            <a:spLocks noChangeArrowheads="1"/>
          </p:cNvSpPr>
          <p:nvPr/>
        </p:nvSpPr>
        <p:spPr bwMode="auto">
          <a:xfrm>
            <a:off x="827088" y="1700213"/>
            <a:ext cx="6769100" cy="16927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endParaRPr lang="en-GB" altLang="en-US" sz="2000" dirty="0">
              <a:latin typeface="Arial" charset="0"/>
            </a:endParaRPr>
          </a:p>
          <a:p>
            <a:pPr eaLnBrk="1" hangingPunct="1"/>
            <a:r>
              <a:rPr lang="en-GB" altLang="en-US" sz="2000" b="1" u="sng" dirty="0">
                <a:latin typeface="Arial" charset="0"/>
              </a:rPr>
              <a:t> </a:t>
            </a:r>
          </a:p>
          <a:p>
            <a:pPr eaLnBrk="1" hangingPunct="1"/>
            <a:endParaRPr lang="en-GB" altLang="en-US" sz="2000" b="1" u="sng" dirty="0">
              <a:latin typeface="Arial" charset="0"/>
            </a:endParaRPr>
          </a:p>
          <a:p>
            <a:pPr eaLnBrk="1" hangingPunct="1"/>
            <a:endParaRPr lang="en-GB" altLang="en-US" sz="2000" dirty="0">
              <a:latin typeface="Arial" charset="0"/>
            </a:endParaRPr>
          </a:p>
          <a:p>
            <a:pPr eaLnBrk="1" hangingPunct="1"/>
            <a:endParaRPr lang="en-GB" altLang="en-US" dirty="0">
              <a:solidFill>
                <a:srgbClr val="0066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1507497610"/>
              </p:ext>
            </p:extLst>
          </p:nvPr>
        </p:nvGraphicFramePr>
        <p:xfrm>
          <a:off x="457200" y="1916835"/>
          <a:ext cx="8147249" cy="3960437"/>
        </p:xfrm>
        <a:graphic>
          <a:graphicData uri="http://schemas.openxmlformats.org/drawingml/2006/table">
            <a:tbl>
              <a:tblPr firstRow="1" firstCol="1" bandRow="1">
                <a:tableStyleId>{5C22544A-7EE6-4342-B048-85BDC9FD1C3A}</a:tableStyleId>
              </a:tblPr>
              <a:tblGrid>
                <a:gridCol w="3144831"/>
                <a:gridCol w="908257"/>
                <a:gridCol w="2655697"/>
                <a:gridCol w="1438464"/>
              </a:tblGrid>
              <a:tr h="394090">
                <a:tc>
                  <a:txBody>
                    <a:bodyPr/>
                    <a:lstStyle/>
                    <a:p>
                      <a:pPr>
                        <a:lnSpc>
                          <a:spcPct val="115000"/>
                        </a:lnSpc>
                        <a:spcAft>
                          <a:spcPts val="0"/>
                        </a:spcAft>
                      </a:pPr>
                      <a:r>
                        <a:rPr lang="en-GB" sz="1600" dirty="0">
                          <a:effectLst/>
                        </a:rPr>
                        <a:t>CRIME TYPE</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TOTAL</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CHANGE </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POSITION</a:t>
                      </a:r>
                      <a:endParaRPr lang="en-GB" sz="1600" dirty="0">
                        <a:effectLst/>
                        <a:latin typeface="Calibri"/>
                        <a:ea typeface="Calibri"/>
                        <a:cs typeface="Times New Roman"/>
                      </a:endParaRPr>
                    </a:p>
                  </a:txBody>
                  <a:tcPr marL="68580" marR="68580" marT="0" marB="0" anchor="ctr"/>
                </a:tc>
              </a:tr>
              <a:tr h="394090">
                <a:tc>
                  <a:txBody>
                    <a:bodyPr/>
                    <a:lstStyle/>
                    <a:p>
                      <a:pPr>
                        <a:lnSpc>
                          <a:spcPct val="115000"/>
                        </a:lnSpc>
                        <a:spcAft>
                          <a:spcPts val="0"/>
                        </a:spcAft>
                      </a:pPr>
                      <a:r>
                        <a:rPr lang="en-GB" sz="1600" dirty="0">
                          <a:effectLst/>
                        </a:rPr>
                        <a:t>ALL CRIME</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8205</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Up 2% (+ 197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4</a:t>
                      </a:r>
                      <a:r>
                        <a:rPr lang="en-GB" sz="1600" baseline="30000" dirty="0">
                          <a:effectLst/>
                        </a:rPr>
                        <a:t>th</a:t>
                      </a:r>
                      <a:r>
                        <a:rPr lang="en-GB" sz="1600" dirty="0">
                          <a:effectLst/>
                        </a:rPr>
                        <a:t>/32</a:t>
                      </a:r>
                      <a:endParaRPr lang="en-GB" sz="1600" dirty="0">
                        <a:effectLst/>
                        <a:latin typeface="Calibri"/>
                        <a:ea typeface="Calibri"/>
                        <a:cs typeface="Times New Roman"/>
                      </a:endParaRPr>
                    </a:p>
                  </a:txBody>
                  <a:tcPr marL="68580" marR="68580" marT="0" marB="0" anchor="ctr"/>
                </a:tc>
              </a:tr>
              <a:tr h="394090">
                <a:tc>
                  <a:txBody>
                    <a:bodyPr/>
                    <a:lstStyle/>
                    <a:p>
                      <a:pPr>
                        <a:lnSpc>
                          <a:spcPct val="115000"/>
                        </a:lnSpc>
                        <a:spcAft>
                          <a:spcPts val="0"/>
                        </a:spcAft>
                      </a:pPr>
                      <a:r>
                        <a:rPr lang="en-GB" sz="1600" dirty="0">
                          <a:effectLst/>
                        </a:rPr>
                        <a:t>BURGLARY</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1251</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Down 5% (- 64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19</a:t>
                      </a:r>
                      <a:r>
                        <a:rPr lang="en-GB" sz="1600" baseline="30000" dirty="0">
                          <a:effectLst/>
                        </a:rPr>
                        <a:t>th</a:t>
                      </a:r>
                      <a:r>
                        <a:rPr lang="en-GB" sz="1600" dirty="0">
                          <a:effectLst/>
                        </a:rPr>
                        <a:t>/32</a:t>
                      </a:r>
                      <a:endParaRPr lang="en-GB" sz="1600" dirty="0">
                        <a:effectLst/>
                        <a:latin typeface="Calibri"/>
                        <a:ea typeface="Calibri"/>
                        <a:cs typeface="Times New Roman"/>
                      </a:endParaRPr>
                    </a:p>
                  </a:txBody>
                  <a:tcPr marL="68580" marR="68580" marT="0" marB="0" anchor="ctr"/>
                </a:tc>
              </a:tr>
              <a:tr h="413627">
                <a:tc>
                  <a:txBody>
                    <a:bodyPr/>
                    <a:lstStyle/>
                    <a:p>
                      <a:pPr marL="342900" lvl="0" indent="-342900">
                        <a:lnSpc>
                          <a:spcPct val="115000"/>
                        </a:lnSpc>
                        <a:spcAft>
                          <a:spcPts val="0"/>
                        </a:spcAft>
                        <a:buFont typeface="Arial"/>
                        <a:buChar char="-"/>
                      </a:pPr>
                      <a:r>
                        <a:rPr lang="en-GB" sz="1600" dirty="0">
                          <a:effectLst/>
                        </a:rPr>
                        <a:t>Residential</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575</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Down 5% (- 30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4th/32</a:t>
                      </a:r>
                      <a:endParaRPr lang="en-GB" sz="1600" dirty="0">
                        <a:effectLst/>
                        <a:latin typeface="Calibri"/>
                        <a:ea typeface="Calibri"/>
                        <a:cs typeface="Times New Roman"/>
                      </a:endParaRPr>
                    </a:p>
                  </a:txBody>
                  <a:tcPr marL="68580" marR="68580" marT="0" marB="0" anchor="ctr"/>
                </a:tc>
              </a:tr>
              <a:tr h="394090">
                <a:tc>
                  <a:txBody>
                    <a:bodyPr/>
                    <a:lstStyle/>
                    <a:p>
                      <a:pPr marL="342900" lvl="0" indent="-342900">
                        <a:lnSpc>
                          <a:spcPct val="115000"/>
                        </a:lnSpc>
                        <a:spcAft>
                          <a:spcPts val="0"/>
                        </a:spcAft>
                        <a:buFont typeface="Arial"/>
                        <a:buChar char="-"/>
                      </a:pPr>
                      <a:r>
                        <a:rPr lang="en-GB" sz="1600" dirty="0" smtClean="0">
                          <a:effectLst/>
                        </a:rPr>
                        <a:t>Non</a:t>
                      </a:r>
                      <a:r>
                        <a:rPr lang="en-GB" sz="1600" dirty="0" smtClean="0">
                          <a:solidFill>
                            <a:schemeClr val="bg1"/>
                          </a:solidFill>
                          <a:effectLst/>
                        </a:rPr>
                        <a:t>-r</a:t>
                      </a:r>
                      <a:r>
                        <a:rPr lang="en-GB" sz="1600" dirty="0" smtClean="0">
                          <a:effectLst/>
                        </a:rPr>
                        <a:t>esidential</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676</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Down 5% (- 34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29</a:t>
                      </a:r>
                      <a:r>
                        <a:rPr lang="en-GB" sz="1600" baseline="30000" dirty="0">
                          <a:effectLst/>
                        </a:rPr>
                        <a:t>th</a:t>
                      </a:r>
                      <a:r>
                        <a:rPr lang="en-GB" sz="1600" dirty="0">
                          <a:effectLst/>
                        </a:rPr>
                        <a:t>/32</a:t>
                      </a:r>
                      <a:endParaRPr lang="en-GB" sz="1600" dirty="0">
                        <a:effectLst/>
                        <a:latin typeface="Calibri"/>
                        <a:ea typeface="Calibri"/>
                        <a:cs typeface="Times New Roman"/>
                      </a:endParaRPr>
                    </a:p>
                  </a:txBody>
                  <a:tcPr marL="68580" marR="68580" marT="0" marB="0" anchor="ctr"/>
                </a:tc>
              </a:tr>
              <a:tr h="394090">
                <a:tc>
                  <a:txBody>
                    <a:bodyPr/>
                    <a:lstStyle/>
                    <a:p>
                      <a:pPr>
                        <a:lnSpc>
                          <a:spcPct val="115000"/>
                        </a:lnSpc>
                        <a:spcAft>
                          <a:spcPts val="0"/>
                        </a:spcAft>
                      </a:pPr>
                      <a:r>
                        <a:rPr lang="en-GB" sz="1600" dirty="0">
                          <a:effectLst/>
                        </a:rPr>
                        <a:t>VEHICLE CRIME</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1214</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Up 5% (+ 55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9</a:t>
                      </a:r>
                      <a:r>
                        <a:rPr lang="en-GB" sz="1600" baseline="30000" dirty="0">
                          <a:effectLst/>
                        </a:rPr>
                        <a:t>th</a:t>
                      </a:r>
                      <a:r>
                        <a:rPr lang="en-GB" sz="1600" dirty="0">
                          <a:effectLst/>
                        </a:rPr>
                        <a:t>/32</a:t>
                      </a:r>
                      <a:endParaRPr lang="en-GB" sz="1600" dirty="0">
                        <a:effectLst/>
                        <a:latin typeface="Calibri"/>
                        <a:ea typeface="Calibri"/>
                        <a:cs typeface="Times New Roman"/>
                      </a:endParaRPr>
                    </a:p>
                  </a:txBody>
                  <a:tcPr marL="68580" marR="68580" marT="0" marB="0" anchor="ctr"/>
                </a:tc>
              </a:tr>
              <a:tr h="394090">
                <a:tc>
                  <a:txBody>
                    <a:bodyPr/>
                    <a:lstStyle/>
                    <a:p>
                      <a:pPr marL="342900" lvl="0" indent="-342900">
                        <a:lnSpc>
                          <a:spcPct val="115000"/>
                        </a:lnSpc>
                        <a:spcAft>
                          <a:spcPts val="0"/>
                        </a:spcAft>
                        <a:buFont typeface="Arial"/>
                        <a:buChar char="-"/>
                      </a:pPr>
                      <a:r>
                        <a:rPr lang="en-GB" sz="1600" dirty="0">
                          <a:effectLst/>
                        </a:rPr>
                        <a:t>Theft of</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270</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Up 19% (+ 44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8</a:t>
                      </a:r>
                      <a:r>
                        <a:rPr lang="en-GB" sz="1600" baseline="30000" dirty="0">
                          <a:effectLst/>
                        </a:rPr>
                        <a:t>th</a:t>
                      </a:r>
                      <a:r>
                        <a:rPr lang="en-GB" sz="1600" dirty="0">
                          <a:effectLst/>
                        </a:rPr>
                        <a:t>/32</a:t>
                      </a:r>
                      <a:endParaRPr lang="en-GB" sz="1600" dirty="0">
                        <a:effectLst/>
                        <a:latin typeface="Calibri"/>
                        <a:ea typeface="Calibri"/>
                        <a:cs typeface="Times New Roman"/>
                      </a:endParaRPr>
                    </a:p>
                  </a:txBody>
                  <a:tcPr marL="68580" marR="68580" marT="0" marB="0" anchor="ctr"/>
                </a:tc>
              </a:tr>
              <a:tr h="394090">
                <a:tc>
                  <a:txBody>
                    <a:bodyPr/>
                    <a:lstStyle/>
                    <a:p>
                      <a:pPr marL="342900" lvl="0" indent="-342900">
                        <a:lnSpc>
                          <a:spcPct val="115000"/>
                        </a:lnSpc>
                        <a:spcAft>
                          <a:spcPts val="0"/>
                        </a:spcAft>
                        <a:buFont typeface="Arial"/>
                        <a:buChar char="-"/>
                      </a:pPr>
                      <a:r>
                        <a:rPr lang="en-GB" sz="1600" dirty="0">
                          <a:effectLst/>
                        </a:rPr>
                        <a:t>Theft from</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782</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Down 9% ( - 80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10</a:t>
                      </a:r>
                      <a:r>
                        <a:rPr lang="en-GB" sz="1600" baseline="30000" dirty="0">
                          <a:effectLst/>
                        </a:rPr>
                        <a:t>th</a:t>
                      </a:r>
                      <a:r>
                        <a:rPr lang="en-GB" sz="1600" dirty="0">
                          <a:effectLst/>
                        </a:rPr>
                        <a:t>/32</a:t>
                      </a:r>
                      <a:endParaRPr lang="en-GB" sz="1600" dirty="0">
                        <a:effectLst/>
                        <a:latin typeface="Calibri"/>
                        <a:ea typeface="Calibri"/>
                        <a:cs typeface="Times New Roman"/>
                      </a:endParaRPr>
                    </a:p>
                  </a:txBody>
                  <a:tcPr marL="68580" marR="68580" marT="0" marB="0" anchor="ctr"/>
                </a:tc>
              </a:tr>
              <a:tr h="394090">
                <a:tc>
                  <a:txBody>
                    <a:bodyPr/>
                    <a:lstStyle/>
                    <a:p>
                      <a:pPr>
                        <a:lnSpc>
                          <a:spcPct val="115000"/>
                        </a:lnSpc>
                        <a:spcAft>
                          <a:spcPts val="0"/>
                        </a:spcAft>
                      </a:pPr>
                      <a:r>
                        <a:rPr lang="en-GB" sz="1600" dirty="0">
                          <a:effectLst/>
                        </a:rPr>
                        <a:t>VIOLENCE</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1918</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Up 33% ( + 476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1</a:t>
                      </a:r>
                      <a:r>
                        <a:rPr lang="en-GB" sz="1600" baseline="30000" dirty="0">
                          <a:effectLst/>
                        </a:rPr>
                        <a:t>st</a:t>
                      </a:r>
                      <a:r>
                        <a:rPr lang="en-GB" sz="1600" dirty="0">
                          <a:effectLst/>
                        </a:rPr>
                        <a:t>/32</a:t>
                      </a:r>
                      <a:endParaRPr lang="en-GB" sz="1600" dirty="0">
                        <a:effectLst/>
                        <a:latin typeface="Calibri"/>
                        <a:ea typeface="Calibri"/>
                        <a:cs typeface="Times New Roman"/>
                      </a:endParaRPr>
                    </a:p>
                  </a:txBody>
                  <a:tcPr marL="68580" marR="68580" marT="0" marB="0" anchor="ctr"/>
                </a:tc>
              </a:tr>
              <a:tr h="394090">
                <a:tc>
                  <a:txBody>
                    <a:bodyPr/>
                    <a:lstStyle/>
                    <a:p>
                      <a:pPr>
                        <a:lnSpc>
                          <a:spcPct val="115000"/>
                        </a:lnSpc>
                        <a:spcAft>
                          <a:spcPts val="0"/>
                        </a:spcAft>
                      </a:pPr>
                      <a:r>
                        <a:rPr lang="en-GB" sz="1600" dirty="0">
                          <a:effectLst/>
                        </a:rPr>
                        <a:t>SERIOUS ACQUISITIVE CRIME</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782</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Down 9% (- 80 crimes)</a:t>
                      </a:r>
                      <a:endParaRPr lang="en-GB" sz="1600" dirty="0">
                        <a:effectLst/>
                        <a:latin typeface="Calibri"/>
                        <a:ea typeface="Calibri"/>
                        <a:cs typeface="Times New Roman"/>
                      </a:endParaRPr>
                    </a:p>
                  </a:txBody>
                  <a:tcPr marL="68580" marR="68580" marT="0" marB="0" anchor="ctr"/>
                </a:tc>
                <a:tc>
                  <a:txBody>
                    <a:bodyPr/>
                    <a:lstStyle/>
                    <a:p>
                      <a:pPr algn="r">
                        <a:lnSpc>
                          <a:spcPct val="115000"/>
                        </a:lnSpc>
                        <a:spcAft>
                          <a:spcPts val="0"/>
                        </a:spcAft>
                      </a:pPr>
                      <a:r>
                        <a:rPr lang="en-GB" sz="1600" dirty="0">
                          <a:effectLst/>
                        </a:rPr>
                        <a:t>10</a:t>
                      </a:r>
                      <a:r>
                        <a:rPr lang="en-GB" sz="1600" baseline="30000" dirty="0">
                          <a:effectLst/>
                        </a:rPr>
                        <a:t>th</a:t>
                      </a:r>
                      <a:r>
                        <a:rPr lang="en-GB" sz="1600" dirty="0">
                          <a:effectLst/>
                        </a:rPr>
                        <a:t>/32</a:t>
                      </a:r>
                      <a:endParaRPr lang="en-GB" sz="1600" dirty="0">
                        <a:effectLst/>
                        <a:latin typeface="Calibri"/>
                        <a:ea typeface="Calibri"/>
                        <a:cs typeface="Times New Roman"/>
                      </a:endParaRPr>
                    </a:p>
                  </a:txBody>
                  <a:tcPr marL="68580" marR="68580" marT="0" marB="0" anchor="ctr"/>
                </a:tc>
              </a:tr>
            </a:tbl>
          </a:graphicData>
        </a:graphic>
      </p:graphicFrame>
      <p:sp>
        <p:nvSpPr>
          <p:cNvPr id="3" name="TextBox 2"/>
          <p:cNvSpPr txBox="1"/>
          <p:nvPr/>
        </p:nvSpPr>
        <p:spPr>
          <a:xfrm>
            <a:off x="472856" y="6267261"/>
            <a:ext cx="7992888" cy="307777"/>
          </a:xfrm>
          <a:prstGeom prst="rect">
            <a:avLst/>
          </a:prstGeom>
          <a:noFill/>
        </p:spPr>
        <p:txBody>
          <a:bodyPr wrap="square" rtlCol="0">
            <a:spAutoFit/>
          </a:bodyPr>
          <a:lstStyle/>
          <a:p>
            <a:r>
              <a:rPr lang="en-GB" sz="1400" dirty="0" smtClean="0">
                <a:solidFill>
                  <a:schemeClr val="tx1">
                    <a:lumMod val="75000"/>
                  </a:schemeClr>
                </a:solidFill>
                <a:latin typeface="Arial" charset="0"/>
              </a:rPr>
              <a:t>All data based on </a:t>
            </a:r>
            <a:r>
              <a:rPr lang="en-GB" sz="1400" dirty="0" err="1" smtClean="0">
                <a:solidFill>
                  <a:schemeClr val="tx1">
                    <a:lumMod val="75000"/>
                  </a:schemeClr>
                </a:solidFill>
                <a:latin typeface="Arial" charset="0"/>
              </a:rPr>
              <a:t>iQuanta</a:t>
            </a:r>
            <a:r>
              <a:rPr lang="en-GB" sz="1400" dirty="0" smtClean="0">
                <a:solidFill>
                  <a:schemeClr val="tx1">
                    <a:lumMod val="75000"/>
                  </a:schemeClr>
                </a:solidFill>
                <a:latin typeface="Arial" charset="0"/>
              </a:rPr>
              <a:t> (1 April – 31 December 2014) Home Office data, not MOPAC 7</a:t>
            </a:r>
            <a:endParaRPr lang="en-GB" sz="1400" dirty="0">
              <a:solidFill>
                <a:schemeClr val="tx1">
                  <a:lumMod val="75000"/>
                </a:schemeClr>
              </a:solidFill>
            </a:endParaRPr>
          </a:p>
        </p:txBody>
      </p:sp>
    </p:spTree>
    <p:extLst>
      <p:ext uri="{BB962C8B-B14F-4D97-AF65-F5344CB8AC3E}">
        <p14:creationId xmlns:p14="http://schemas.microsoft.com/office/powerpoint/2010/main" val="38276674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p:cNvSpPr>
            <a:spLocks noChangeArrowheads="1"/>
          </p:cNvSpPr>
          <p:nvPr/>
        </p:nvSpPr>
        <p:spPr bwMode="auto">
          <a:xfrm>
            <a:off x="468313" y="1412874"/>
            <a:ext cx="8229600" cy="50404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1"/>
              </a:buClr>
              <a:buSzPct val="75000"/>
              <a:buFont typeface="Wingdings" pitchFamily="2" charset="2"/>
              <a:buChar char="l"/>
              <a:defRPr/>
            </a:pPr>
            <a:endParaRPr lang="en-GB" altLang="en-US" sz="2000" dirty="0" smtClean="0">
              <a:latin typeface="Arial" charset="0"/>
            </a:endParaRPr>
          </a:p>
          <a:p>
            <a:pPr algn="l" eaLnBrk="1" hangingPunct="1">
              <a:spcBef>
                <a:spcPct val="20000"/>
              </a:spcBef>
              <a:buClr>
                <a:schemeClr val="tx1"/>
              </a:buClr>
              <a:buSzPct val="75000"/>
              <a:buFont typeface="Wingdings" pitchFamily="2" charset="2"/>
              <a:buChar char="l"/>
              <a:defRPr/>
            </a:pPr>
            <a:r>
              <a:rPr lang="en-GB" altLang="en-US" sz="1800" b="1" dirty="0">
                <a:latin typeface="Arial" charset="0"/>
              </a:rPr>
              <a:t>All statistics, </a:t>
            </a:r>
            <a:r>
              <a:rPr lang="en-GB" altLang="en-US" sz="1800" b="1" dirty="0">
                <a:solidFill>
                  <a:schemeClr val="tx1">
                    <a:lumMod val="75000"/>
                  </a:schemeClr>
                </a:solidFill>
                <a:latin typeface="Arial" charset="0"/>
              </a:rPr>
              <a:t>unless stated  are </a:t>
            </a:r>
            <a:r>
              <a:rPr lang="en-GB" altLang="en-US" sz="1800" b="1" dirty="0" smtClean="0">
                <a:solidFill>
                  <a:schemeClr val="tx1">
                    <a:lumMod val="75000"/>
                  </a:schemeClr>
                </a:solidFill>
                <a:latin typeface="Arial" charset="0"/>
              </a:rPr>
              <a:t>shown </a:t>
            </a:r>
            <a:r>
              <a:rPr lang="en-GB" altLang="en-US" sz="1800" b="1" dirty="0">
                <a:solidFill>
                  <a:schemeClr val="tx1">
                    <a:lumMod val="75000"/>
                  </a:schemeClr>
                </a:solidFill>
                <a:latin typeface="Arial" charset="0"/>
              </a:rPr>
              <a:t>for April-December </a:t>
            </a:r>
            <a:r>
              <a:rPr lang="en-GB" altLang="en-US" sz="1800" b="1" dirty="0" smtClean="0">
                <a:solidFill>
                  <a:schemeClr val="tx1">
                    <a:lumMod val="75000"/>
                  </a:schemeClr>
                </a:solidFill>
                <a:latin typeface="Arial" charset="0"/>
              </a:rPr>
              <a:t>2014 and compared </a:t>
            </a:r>
            <a:r>
              <a:rPr lang="en-GB" altLang="en-US" sz="1800" b="1" dirty="0">
                <a:solidFill>
                  <a:schemeClr val="tx1">
                    <a:lumMod val="75000"/>
                  </a:schemeClr>
                </a:solidFill>
                <a:latin typeface="Arial" charset="0"/>
              </a:rPr>
              <a:t>with the same period in </a:t>
            </a:r>
            <a:r>
              <a:rPr lang="en-GB" altLang="en-US" sz="1800" b="1" dirty="0" smtClean="0">
                <a:solidFill>
                  <a:schemeClr val="tx1">
                    <a:lumMod val="75000"/>
                  </a:schemeClr>
                </a:solidFill>
                <a:latin typeface="Arial" charset="0"/>
              </a:rPr>
              <a:t>2013;</a:t>
            </a:r>
          </a:p>
          <a:p>
            <a:pPr algn="l" eaLnBrk="1" hangingPunct="1">
              <a:spcBef>
                <a:spcPct val="20000"/>
              </a:spcBef>
              <a:buClr>
                <a:schemeClr val="tx1"/>
              </a:buClr>
              <a:buSzPct val="75000"/>
              <a:buFont typeface="Wingdings" pitchFamily="2" charset="2"/>
              <a:buChar char="l"/>
              <a:defRPr/>
            </a:pPr>
            <a:endParaRPr lang="en-GB" altLang="en-US" sz="1400" b="1" dirty="0">
              <a:latin typeface="Arial" charset="0"/>
            </a:endParaRPr>
          </a:p>
          <a:p>
            <a:pPr algn="l" eaLnBrk="1" hangingPunct="1">
              <a:spcBef>
                <a:spcPct val="20000"/>
              </a:spcBef>
              <a:buClr>
                <a:schemeClr val="tx1"/>
              </a:buClr>
              <a:buSzPct val="75000"/>
              <a:buFont typeface="Wingdings" pitchFamily="2" charset="2"/>
              <a:buChar char="l"/>
              <a:defRPr/>
            </a:pPr>
            <a:r>
              <a:rPr lang="en-GB" altLang="en-US" sz="1800" b="1" dirty="0" smtClean="0">
                <a:latin typeface="Arial" charset="0"/>
              </a:rPr>
              <a:t>Burglary</a:t>
            </a:r>
            <a:endParaRPr lang="en-GB" altLang="en-US" sz="1800" dirty="0" smtClean="0">
              <a:solidFill>
                <a:srgbClr val="FF0000"/>
              </a:solidFill>
              <a:latin typeface="Arial" charset="0"/>
            </a:endParaRPr>
          </a:p>
          <a:p>
            <a:pPr marL="0" indent="0" algn="l" eaLnBrk="1" hangingPunct="1">
              <a:spcBef>
                <a:spcPct val="20000"/>
              </a:spcBef>
              <a:buClr>
                <a:schemeClr val="tx1"/>
              </a:buClr>
              <a:buSzPct val="75000"/>
              <a:defRPr/>
            </a:pPr>
            <a:r>
              <a:rPr lang="en-GB" altLang="en-US" sz="1800" dirty="0" smtClean="0">
                <a:solidFill>
                  <a:srgbClr val="FF0000"/>
                </a:solidFill>
                <a:latin typeface="Arial" charset="0"/>
              </a:rPr>
              <a:t>       </a:t>
            </a:r>
            <a:r>
              <a:rPr lang="en-GB" altLang="en-US" sz="1800" dirty="0" smtClean="0">
                <a:latin typeface="Arial" charset="0"/>
              </a:rPr>
              <a:t>- All burglary has decreased by 5% ( - 64 crimes);</a:t>
            </a:r>
          </a:p>
          <a:p>
            <a:pPr algn="l" eaLnBrk="1" hangingPunct="1">
              <a:spcBef>
                <a:spcPct val="20000"/>
              </a:spcBef>
              <a:buClr>
                <a:schemeClr val="tx1"/>
              </a:buClr>
              <a:buSzPct val="75000"/>
              <a:buFont typeface="Wingdings" pitchFamily="2" charset="2"/>
              <a:buNone/>
              <a:defRPr/>
            </a:pPr>
            <a:r>
              <a:rPr lang="en-GB" altLang="en-US" sz="1800" dirty="0" smtClean="0">
                <a:latin typeface="Arial" charset="0"/>
              </a:rPr>
              <a:t>       - Residential burglary has decreased by 5% (- 30 crimes); </a:t>
            </a:r>
          </a:p>
          <a:p>
            <a:pPr algn="l" eaLnBrk="1" hangingPunct="1">
              <a:spcBef>
                <a:spcPct val="20000"/>
              </a:spcBef>
              <a:buClr>
                <a:schemeClr val="tx1"/>
              </a:buClr>
              <a:buSzPct val="75000"/>
              <a:buFont typeface="Wingdings" pitchFamily="2" charset="2"/>
              <a:buNone/>
              <a:defRPr/>
            </a:pPr>
            <a:r>
              <a:rPr lang="en-GB" altLang="en-US" sz="1800" dirty="0" smtClean="0">
                <a:latin typeface="Arial" charset="0"/>
              </a:rPr>
              <a:t>       - Non residential burglaries have decreased by 5% (- 34 crimes);</a:t>
            </a:r>
            <a:endParaRPr lang="en-GB" altLang="en-US" sz="1800" b="1" dirty="0" smtClean="0">
              <a:latin typeface="Arial" charset="0"/>
            </a:endParaRPr>
          </a:p>
          <a:p>
            <a:pPr marL="0" indent="0" algn="l" eaLnBrk="1" hangingPunct="1">
              <a:spcBef>
                <a:spcPct val="20000"/>
              </a:spcBef>
              <a:buClr>
                <a:schemeClr val="tx1"/>
              </a:buClr>
              <a:buSzPct val="75000"/>
              <a:defRPr/>
            </a:pPr>
            <a:r>
              <a:rPr lang="en-GB" altLang="en-US" sz="1800" dirty="0" smtClean="0">
                <a:latin typeface="Arial" charset="0"/>
              </a:rPr>
              <a:t>       - Despite a decrease in non residential burglaries we are still 29</a:t>
            </a:r>
            <a:r>
              <a:rPr lang="en-GB" altLang="en-US" sz="1800" baseline="30000" dirty="0" smtClean="0">
                <a:latin typeface="Arial" charset="0"/>
              </a:rPr>
              <a:t>th</a:t>
            </a:r>
            <a:r>
              <a:rPr lang="en-GB" altLang="en-US" sz="1800" dirty="0" smtClean="0">
                <a:latin typeface="Arial" charset="0"/>
              </a:rPr>
              <a:t> in London;</a:t>
            </a:r>
          </a:p>
          <a:p>
            <a:pPr marL="457200" lvl="1" indent="0" algn="l" eaLnBrk="1" hangingPunct="1">
              <a:spcBef>
                <a:spcPct val="20000"/>
              </a:spcBef>
              <a:buClr>
                <a:schemeClr val="tx1"/>
              </a:buClr>
              <a:buSzPct val="75000"/>
              <a:defRPr/>
            </a:pPr>
            <a:r>
              <a:rPr lang="en-GB" altLang="en-US" sz="1800" b="1" dirty="0" smtClean="0">
                <a:latin typeface="Arial" charset="0"/>
              </a:rPr>
              <a:t> </a:t>
            </a:r>
          </a:p>
          <a:p>
            <a:pPr algn="l" eaLnBrk="1" hangingPunct="1">
              <a:spcBef>
                <a:spcPct val="20000"/>
              </a:spcBef>
              <a:buClr>
                <a:schemeClr val="tx1"/>
              </a:buClr>
              <a:buSzPct val="75000"/>
              <a:buFont typeface="Wingdings" pitchFamily="2" charset="2"/>
              <a:buChar char="l"/>
              <a:defRPr/>
            </a:pPr>
            <a:r>
              <a:rPr lang="en-GB" altLang="en-US" sz="1800" b="1" dirty="0" smtClean="0">
                <a:latin typeface="Arial" charset="0"/>
              </a:rPr>
              <a:t>Vehicle crime </a:t>
            </a:r>
          </a:p>
          <a:p>
            <a:pPr marL="0" indent="0" algn="l" eaLnBrk="1" hangingPunct="1">
              <a:spcBef>
                <a:spcPct val="20000"/>
              </a:spcBef>
              <a:buClr>
                <a:schemeClr val="tx1"/>
              </a:buClr>
              <a:buSzPct val="75000"/>
              <a:defRPr/>
            </a:pPr>
            <a:r>
              <a:rPr lang="en-GB" altLang="en-US" sz="1800" b="1" dirty="0" smtClean="0">
                <a:latin typeface="Arial" charset="0"/>
              </a:rPr>
              <a:t>       </a:t>
            </a:r>
            <a:r>
              <a:rPr lang="en-GB" altLang="en-US" sz="1800" dirty="0" smtClean="0">
                <a:latin typeface="Arial" charset="0"/>
              </a:rPr>
              <a:t>- Up 5% (55 crimes)</a:t>
            </a:r>
            <a:r>
              <a:rPr lang="en-GB" altLang="en-US" sz="1800" dirty="0" smtClean="0">
                <a:solidFill>
                  <a:srgbClr val="FF0000"/>
                </a:solidFill>
                <a:latin typeface="Arial" charset="0"/>
              </a:rPr>
              <a:t>;</a:t>
            </a:r>
          </a:p>
          <a:p>
            <a:pPr marL="0" indent="0" algn="l" eaLnBrk="1" hangingPunct="1">
              <a:spcBef>
                <a:spcPct val="20000"/>
              </a:spcBef>
              <a:buClr>
                <a:schemeClr val="tx1"/>
              </a:buClr>
              <a:buSzPct val="75000"/>
              <a:defRPr/>
            </a:pPr>
            <a:r>
              <a:rPr lang="en-GB" altLang="en-US" sz="1800" dirty="0">
                <a:latin typeface="Arial" charset="0"/>
              </a:rPr>
              <a:t> </a:t>
            </a:r>
            <a:r>
              <a:rPr lang="en-GB" altLang="en-US" sz="1800" dirty="0" smtClean="0">
                <a:latin typeface="Arial" charset="0"/>
              </a:rPr>
              <a:t>      - Theft from a vehicle was down by 9% (- 80 crimes), </a:t>
            </a:r>
            <a:endParaRPr lang="en-GB" altLang="en-US" sz="1800" dirty="0">
              <a:latin typeface="Arial" charset="0"/>
            </a:endParaRPr>
          </a:p>
          <a:p>
            <a:pPr marL="0" indent="0" algn="l" eaLnBrk="1" hangingPunct="1">
              <a:spcBef>
                <a:spcPct val="20000"/>
              </a:spcBef>
              <a:buClr>
                <a:schemeClr val="tx1"/>
              </a:buClr>
              <a:buSzPct val="75000"/>
              <a:defRPr/>
            </a:pPr>
            <a:r>
              <a:rPr lang="en-GB" altLang="en-US" sz="1800" dirty="0" smtClean="0">
                <a:latin typeface="Arial" charset="0"/>
              </a:rPr>
              <a:t>       - Theft of a vehicle was up by 19% (+ 44 crimes);</a:t>
            </a:r>
          </a:p>
          <a:p>
            <a:pPr marL="0" indent="0" algn="l" eaLnBrk="1" hangingPunct="1">
              <a:spcBef>
                <a:spcPct val="20000"/>
              </a:spcBef>
              <a:buClr>
                <a:schemeClr val="tx1"/>
              </a:buClr>
              <a:buSzPct val="75000"/>
              <a:defRPr/>
            </a:pPr>
            <a:r>
              <a:rPr lang="en-GB" altLang="en-US" sz="1800" dirty="0">
                <a:latin typeface="Arial" charset="0"/>
              </a:rPr>
              <a:t> </a:t>
            </a:r>
            <a:r>
              <a:rPr lang="en-GB" altLang="en-US" sz="1800" dirty="0" smtClean="0">
                <a:latin typeface="Arial" charset="0"/>
              </a:rPr>
              <a:t>      - Keyless crime has directly effected theft of vehicle figures.</a:t>
            </a:r>
          </a:p>
          <a:p>
            <a:pPr marL="0" indent="0" algn="l" eaLnBrk="1" hangingPunct="1">
              <a:spcBef>
                <a:spcPct val="20000"/>
              </a:spcBef>
              <a:buClr>
                <a:schemeClr val="tx1"/>
              </a:buClr>
              <a:buSzPct val="75000"/>
              <a:defRPr/>
            </a:pPr>
            <a:endParaRPr lang="en-GB" altLang="en-US" sz="1800" dirty="0">
              <a:latin typeface="Arial" charset="0"/>
            </a:endParaRPr>
          </a:p>
          <a:p>
            <a:pPr marL="0" indent="0" algn="l" eaLnBrk="1" hangingPunct="1">
              <a:spcBef>
                <a:spcPct val="20000"/>
              </a:spcBef>
              <a:buClr>
                <a:schemeClr val="tx1"/>
              </a:buClr>
              <a:buSzPct val="75000"/>
              <a:defRPr/>
            </a:pPr>
            <a:endParaRPr lang="en-GB" altLang="en-US" sz="1600" dirty="0" smtClean="0">
              <a:latin typeface="Arial" charset="0"/>
            </a:endParaRPr>
          </a:p>
          <a:p>
            <a:pPr marL="0" indent="0" algn="l" eaLnBrk="1" hangingPunct="1">
              <a:spcBef>
                <a:spcPct val="20000"/>
              </a:spcBef>
              <a:buClr>
                <a:schemeClr val="tx1"/>
              </a:buClr>
              <a:buSzPct val="75000"/>
              <a:defRPr/>
            </a:pPr>
            <a:endParaRPr lang="en-GB" altLang="en-US" sz="1600" dirty="0">
              <a:latin typeface="Arial" charset="0"/>
            </a:endParaRPr>
          </a:p>
          <a:p>
            <a:pPr marL="0" indent="0" algn="l" eaLnBrk="1" hangingPunct="1">
              <a:spcBef>
                <a:spcPct val="20000"/>
              </a:spcBef>
              <a:buClr>
                <a:schemeClr val="tx1"/>
              </a:buClr>
              <a:buSzPct val="75000"/>
              <a:defRPr/>
            </a:pPr>
            <a:endParaRPr lang="en-GB" altLang="en-US" sz="1600" dirty="0" smtClean="0">
              <a:latin typeface="Arial" charset="0"/>
            </a:endParaRPr>
          </a:p>
          <a:p>
            <a:pPr marL="0" indent="0" algn="l" eaLnBrk="1" hangingPunct="1">
              <a:spcBef>
                <a:spcPct val="20000"/>
              </a:spcBef>
              <a:buClr>
                <a:schemeClr val="tx1"/>
              </a:buClr>
              <a:buSzPct val="75000"/>
              <a:defRPr/>
            </a:pPr>
            <a:endParaRPr lang="en-GB" altLang="en-US" sz="1600" dirty="0" smtClean="0">
              <a:latin typeface="Arial" charset="0"/>
            </a:endParaRPr>
          </a:p>
          <a:p>
            <a:pPr algn="l" eaLnBrk="1" hangingPunct="1">
              <a:spcBef>
                <a:spcPct val="20000"/>
              </a:spcBef>
              <a:buClr>
                <a:schemeClr val="tx1"/>
              </a:buClr>
              <a:buSzPct val="75000"/>
              <a:buFont typeface="Wingdings" pitchFamily="2" charset="2"/>
              <a:buChar char="l"/>
              <a:defRPr/>
            </a:pPr>
            <a:endParaRPr lang="en-GB" altLang="en-US" sz="1600" b="1" dirty="0" smtClean="0">
              <a:latin typeface="Arial" charset="0"/>
            </a:endParaRPr>
          </a:p>
          <a:p>
            <a:pPr marL="0" indent="0" algn="l" eaLnBrk="1" hangingPunct="1">
              <a:spcBef>
                <a:spcPct val="20000"/>
              </a:spcBef>
              <a:buClr>
                <a:schemeClr val="tx1"/>
              </a:buClr>
              <a:buSzPct val="75000"/>
              <a:defRPr/>
            </a:pPr>
            <a:endParaRPr lang="en-GB" altLang="en-US" sz="1400" b="1" dirty="0" smtClean="0">
              <a:solidFill>
                <a:srgbClr val="006600"/>
              </a:solidFill>
              <a:latin typeface="Arial" charset="0"/>
            </a:endParaRPr>
          </a:p>
          <a:p>
            <a:pPr algn="l" eaLnBrk="1" hangingPunct="1">
              <a:lnSpc>
                <a:spcPct val="80000"/>
              </a:lnSpc>
              <a:spcBef>
                <a:spcPct val="20000"/>
              </a:spcBef>
              <a:buClr>
                <a:schemeClr val="tx1"/>
              </a:buClr>
              <a:buSzPct val="75000"/>
              <a:buFont typeface="Wingdings" pitchFamily="2" charset="2"/>
              <a:buNone/>
              <a:defRPr/>
            </a:pPr>
            <a:endParaRPr lang="en-GB" altLang="en-US" sz="2000" dirty="0" smtClean="0">
              <a:solidFill>
                <a:srgbClr val="006600"/>
              </a:solidFill>
              <a:latin typeface="Arial" charset="0"/>
            </a:endParaRPr>
          </a:p>
        </p:txBody>
      </p:sp>
      <p:sp>
        <p:nvSpPr>
          <p:cNvPr id="6147" name="Title 1"/>
          <p:cNvSpPr>
            <a:spLocks noGrp="1"/>
          </p:cNvSpPr>
          <p:nvPr>
            <p:ph type="title"/>
          </p:nvPr>
        </p:nvSpPr>
        <p:spPr bwMode="auto">
          <a:xfrm>
            <a:off x="323850" y="1131888"/>
            <a:ext cx="8229600" cy="5619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GB" altLang="en-US" sz="2800" dirty="0" smtClean="0"/>
              <a:t>Crime Update</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08720"/>
            <a:ext cx="8229600" cy="508918"/>
          </a:xfrm>
        </p:spPr>
        <p:txBody>
          <a:bodyPr/>
          <a:lstStyle/>
          <a:p>
            <a:r>
              <a:rPr lang="en-GB" altLang="en-US" sz="2800" dirty="0">
                <a:solidFill>
                  <a:srgbClr val="006666"/>
                </a:solidFill>
              </a:rPr>
              <a:t>Crime Update</a:t>
            </a:r>
            <a:endParaRPr lang="en-GB" dirty="0"/>
          </a:p>
        </p:txBody>
      </p:sp>
      <p:sp>
        <p:nvSpPr>
          <p:cNvPr id="3" name="Content Placeholder 2"/>
          <p:cNvSpPr>
            <a:spLocks noGrp="1"/>
          </p:cNvSpPr>
          <p:nvPr>
            <p:ph idx="1"/>
          </p:nvPr>
        </p:nvSpPr>
        <p:spPr/>
        <p:txBody>
          <a:bodyPr/>
          <a:lstStyle/>
          <a:p>
            <a:pPr marL="0" lvl="0" indent="0" eaLnBrk="1" hangingPunct="1">
              <a:buClr>
                <a:srgbClr val="003366"/>
              </a:buClr>
              <a:defRPr/>
            </a:pPr>
            <a:r>
              <a:rPr lang="en-GB" altLang="en-US" sz="1600" b="1" kern="1200" dirty="0" smtClean="0">
                <a:solidFill>
                  <a:srgbClr val="003366"/>
                </a:solidFill>
                <a:latin typeface="Arial" charset="0"/>
              </a:rPr>
              <a:t>    Violence </a:t>
            </a:r>
            <a:endParaRPr lang="en-GB" altLang="en-US" sz="1600" b="1" kern="1200" dirty="0">
              <a:solidFill>
                <a:srgbClr val="003366"/>
              </a:solidFill>
              <a:latin typeface="Arial" charset="0"/>
            </a:endParaRPr>
          </a:p>
          <a:p>
            <a:pPr marL="0" lvl="0" indent="0" eaLnBrk="1" hangingPunct="1">
              <a:buClr>
                <a:srgbClr val="003366"/>
              </a:buClr>
              <a:buNone/>
              <a:defRPr/>
            </a:pPr>
            <a:r>
              <a:rPr lang="en-GB" altLang="en-US" sz="1600" b="1" kern="1200" dirty="0">
                <a:solidFill>
                  <a:srgbClr val="003366"/>
                </a:solidFill>
                <a:latin typeface="Arial" charset="0"/>
              </a:rPr>
              <a:t>       </a:t>
            </a:r>
            <a:r>
              <a:rPr lang="en-GB" altLang="en-US" sz="1400" kern="1200" dirty="0">
                <a:solidFill>
                  <a:srgbClr val="003366"/>
                </a:solidFill>
                <a:latin typeface="Arial" charset="0"/>
              </a:rPr>
              <a:t>- </a:t>
            </a:r>
            <a:r>
              <a:rPr lang="en-GB" altLang="en-US" sz="1600" kern="1200" dirty="0" smtClean="0">
                <a:solidFill>
                  <a:srgbClr val="003366"/>
                </a:solidFill>
                <a:latin typeface="Arial" charset="0"/>
              </a:rPr>
              <a:t>Including </a:t>
            </a:r>
            <a:r>
              <a:rPr lang="en-GB" altLang="en-US" sz="1600" kern="1200" dirty="0">
                <a:solidFill>
                  <a:srgbClr val="003366"/>
                </a:solidFill>
                <a:latin typeface="Arial" charset="0"/>
              </a:rPr>
              <a:t>domestic violence and aggravated robbery; </a:t>
            </a:r>
          </a:p>
          <a:p>
            <a:pPr marL="0" lvl="0" indent="0" eaLnBrk="1" hangingPunct="1">
              <a:buClr>
                <a:srgbClr val="003366"/>
              </a:buClr>
              <a:buNone/>
              <a:defRPr/>
            </a:pPr>
            <a:r>
              <a:rPr lang="en-GB" altLang="en-US" sz="1600" kern="1200" dirty="0">
                <a:solidFill>
                  <a:srgbClr val="003366"/>
                </a:solidFill>
                <a:latin typeface="Arial" charset="0"/>
              </a:rPr>
              <a:t>       - All</a:t>
            </a:r>
            <a:r>
              <a:rPr lang="en-GB" altLang="en-US" sz="1600" kern="1200" dirty="0">
                <a:solidFill>
                  <a:srgbClr val="003366">
                    <a:lumMod val="75000"/>
                  </a:srgbClr>
                </a:solidFill>
                <a:latin typeface="Arial" charset="0"/>
              </a:rPr>
              <a:t> violent </a:t>
            </a:r>
            <a:r>
              <a:rPr lang="en-GB" altLang="en-US" sz="1600" kern="1200" dirty="0">
                <a:solidFill>
                  <a:srgbClr val="003366"/>
                </a:solidFill>
                <a:latin typeface="Arial" charset="0"/>
              </a:rPr>
              <a:t>offences have increased by 33% (+ 476 crimes);</a:t>
            </a:r>
          </a:p>
          <a:p>
            <a:pPr marL="0" lvl="0" indent="0" eaLnBrk="1" hangingPunct="1">
              <a:buClr>
                <a:srgbClr val="003366"/>
              </a:buClr>
              <a:buNone/>
              <a:defRPr/>
            </a:pPr>
            <a:r>
              <a:rPr lang="en-GB" altLang="en-US" sz="1600" kern="1200" dirty="0">
                <a:solidFill>
                  <a:srgbClr val="003366"/>
                </a:solidFill>
                <a:latin typeface="Arial" charset="0"/>
              </a:rPr>
              <a:t>       </a:t>
            </a:r>
            <a:r>
              <a:rPr lang="en-GB" altLang="en-US" sz="1600" kern="1200" dirty="0" smtClean="0">
                <a:solidFill>
                  <a:srgbClr val="003366"/>
                </a:solidFill>
                <a:latin typeface="Arial" charset="0"/>
              </a:rPr>
              <a:t>- The </a:t>
            </a:r>
            <a:r>
              <a:rPr lang="en-GB" altLang="en-US" sz="1600" kern="1200" dirty="0">
                <a:solidFill>
                  <a:srgbClr val="003366"/>
                </a:solidFill>
                <a:latin typeface="Arial" charset="0"/>
              </a:rPr>
              <a:t>proportion of serious violent domestic offences have remained level at 23% of</a:t>
            </a:r>
          </a:p>
          <a:p>
            <a:pPr marL="0" lvl="0" indent="0" eaLnBrk="1" hangingPunct="1">
              <a:buClr>
                <a:srgbClr val="003366"/>
              </a:buClr>
              <a:buNone/>
              <a:defRPr/>
            </a:pPr>
            <a:r>
              <a:rPr lang="en-GB" altLang="en-US" sz="1600" kern="1200" dirty="0">
                <a:solidFill>
                  <a:srgbClr val="003366"/>
                </a:solidFill>
                <a:latin typeface="Arial" charset="0"/>
              </a:rPr>
              <a:t>       </a:t>
            </a:r>
            <a:r>
              <a:rPr lang="en-GB" altLang="en-US" sz="1600" kern="1200" dirty="0" smtClean="0">
                <a:solidFill>
                  <a:srgbClr val="003366"/>
                </a:solidFill>
                <a:latin typeface="Arial" charset="0"/>
              </a:rPr>
              <a:t>  all </a:t>
            </a:r>
            <a:r>
              <a:rPr lang="en-GB" altLang="en-US" sz="1600" kern="1200" dirty="0">
                <a:solidFill>
                  <a:srgbClr val="003366"/>
                </a:solidFill>
                <a:latin typeface="Arial" charset="0"/>
              </a:rPr>
              <a:t>notifiable domestic violence crime</a:t>
            </a:r>
            <a:r>
              <a:rPr lang="en-GB" altLang="en-US" sz="1600" kern="1200" dirty="0" smtClean="0">
                <a:solidFill>
                  <a:srgbClr val="003366"/>
                </a:solidFill>
                <a:latin typeface="Arial" charset="0"/>
              </a:rPr>
              <a:t>;</a:t>
            </a:r>
          </a:p>
          <a:p>
            <a:pPr marL="0" indent="0" eaLnBrk="1" hangingPunct="1">
              <a:buClr>
                <a:srgbClr val="003366"/>
              </a:buClr>
              <a:buNone/>
              <a:defRPr/>
            </a:pPr>
            <a:r>
              <a:rPr lang="en-GB" altLang="en-US" sz="1600" kern="1200" dirty="0">
                <a:solidFill>
                  <a:srgbClr val="003366"/>
                </a:solidFill>
                <a:latin typeface="Arial" charset="0"/>
              </a:rPr>
              <a:t> </a:t>
            </a:r>
            <a:r>
              <a:rPr lang="en-GB" altLang="en-US" sz="1600" kern="1200" dirty="0" smtClean="0">
                <a:solidFill>
                  <a:srgbClr val="003366"/>
                </a:solidFill>
                <a:latin typeface="Arial" charset="0"/>
              </a:rPr>
              <a:t>      -</a:t>
            </a:r>
            <a:r>
              <a:rPr lang="en-GB" altLang="en-US" sz="1600" dirty="0" smtClean="0"/>
              <a:t>The </a:t>
            </a:r>
            <a:r>
              <a:rPr lang="en-GB" altLang="en-US" sz="1600" dirty="0"/>
              <a:t>rise in violent crime figures is related to changes in the recording for </a:t>
            </a:r>
          </a:p>
          <a:p>
            <a:pPr marL="0" indent="0" eaLnBrk="1" hangingPunct="1">
              <a:buClr>
                <a:srgbClr val="003366"/>
              </a:buClr>
              <a:buNone/>
              <a:defRPr/>
            </a:pPr>
            <a:r>
              <a:rPr lang="en-GB" altLang="en-US" sz="1600" dirty="0" smtClean="0"/>
              <a:t>         grievous </a:t>
            </a:r>
            <a:r>
              <a:rPr lang="en-GB" altLang="en-US" sz="1600" dirty="0"/>
              <a:t>bodily </a:t>
            </a:r>
            <a:r>
              <a:rPr lang="en-GB" altLang="en-US" sz="1600" dirty="0" smtClean="0"/>
              <a:t>harm offences; </a:t>
            </a:r>
          </a:p>
          <a:p>
            <a:pPr marL="0" indent="0" eaLnBrk="1" hangingPunct="1">
              <a:buClr>
                <a:srgbClr val="003366"/>
              </a:buClr>
              <a:buNone/>
              <a:defRPr/>
            </a:pPr>
            <a:r>
              <a:rPr lang="en-GB" altLang="en-US" sz="1600" kern="1200" dirty="0">
                <a:solidFill>
                  <a:schemeClr val="tx1">
                    <a:lumMod val="75000"/>
                  </a:schemeClr>
                </a:solidFill>
                <a:latin typeface="Arial" charset="0"/>
              </a:rPr>
              <a:t> </a:t>
            </a:r>
            <a:r>
              <a:rPr lang="en-GB" altLang="en-US" sz="1600" kern="1200" dirty="0" smtClean="0">
                <a:solidFill>
                  <a:schemeClr val="tx1">
                    <a:lumMod val="75000"/>
                  </a:schemeClr>
                </a:solidFill>
                <a:latin typeface="Arial" charset="0"/>
              </a:rPr>
              <a:t>      - Richmond is still the safest Borough in London for violent crime;</a:t>
            </a:r>
            <a:endParaRPr lang="en-GB" altLang="en-US" sz="1600" kern="1200" dirty="0">
              <a:solidFill>
                <a:schemeClr val="tx1">
                  <a:lumMod val="75000"/>
                </a:schemeClr>
              </a:solidFill>
              <a:latin typeface="Arial" charset="0"/>
            </a:endParaRPr>
          </a:p>
          <a:p>
            <a:pPr marL="0" lvl="0" indent="0" eaLnBrk="1" hangingPunct="1">
              <a:buClr>
                <a:srgbClr val="003366"/>
              </a:buClr>
              <a:buNone/>
              <a:defRPr/>
            </a:pPr>
            <a:endParaRPr lang="en-GB" altLang="en-US" sz="1400" kern="1200" dirty="0">
              <a:solidFill>
                <a:srgbClr val="003366"/>
              </a:solidFill>
              <a:latin typeface="Arial" charset="0"/>
            </a:endParaRPr>
          </a:p>
          <a:p>
            <a:pPr marL="0" lvl="0" indent="0" eaLnBrk="1" hangingPunct="1">
              <a:buClr>
                <a:srgbClr val="003366"/>
              </a:buClr>
              <a:defRPr/>
            </a:pPr>
            <a:r>
              <a:rPr lang="en-GB" altLang="en-US" sz="1600" b="1" kern="1200" dirty="0" smtClean="0">
                <a:solidFill>
                  <a:srgbClr val="003366"/>
                </a:solidFill>
                <a:latin typeface="Arial" charset="0"/>
              </a:rPr>
              <a:t>    Anti-social </a:t>
            </a:r>
            <a:r>
              <a:rPr lang="en-GB" altLang="en-US" sz="1600" b="1" kern="1200" dirty="0">
                <a:solidFill>
                  <a:srgbClr val="003366"/>
                </a:solidFill>
                <a:latin typeface="Arial" charset="0"/>
              </a:rPr>
              <a:t>behaviour</a:t>
            </a:r>
            <a:r>
              <a:rPr lang="en-GB" altLang="en-US" sz="1600" kern="1200" dirty="0">
                <a:solidFill>
                  <a:srgbClr val="003366"/>
                </a:solidFill>
                <a:latin typeface="Arial" charset="0"/>
              </a:rPr>
              <a:t> </a:t>
            </a:r>
          </a:p>
          <a:p>
            <a:pPr marL="0" lvl="0" indent="0" eaLnBrk="1" hangingPunct="1">
              <a:buClr>
                <a:srgbClr val="003366"/>
              </a:buClr>
              <a:buNone/>
              <a:defRPr/>
            </a:pPr>
            <a:r>
              <a:rPr lang="en-GB" altLang="en-US" sz="1600" kern="1200" dirty="0">
                <a:solidFill>
                  <a:srgbClr val="003366"/>
                </a:solidFill>
                <a:latin typeface="Arial" charset="0"/>
              </a:rPr>
              <a:t>       - Police recorded ASB has fallen by 25% between April-December 2014(-1047 calls);</a:t>
            </a:r>
          </a:p>
          <a:p>
            <a:pPr marL="400050" lvl="1" indent="0" eaLnBrk="1" hangingPunct="1">
              <a:buClr>
                <a:srgbClr val="003366"/>
              </a:buClr>
              <a:buNone/>
              <a:defRPr/>
            </a:pPr>
            <a:r>
              <a:rPr lang="en-GB" altLang="en-US" sz="1200" kern="1200" dirty="0">
                <a:solidFill>
                  <a:srgbClr val="003366"/>
                </a:solidFill>
                <a:latin typeface="Arial" charset="0"/>
              </a:rPr>
              <a:t>-  </a:t>
            </a:r>
            <a:r>
              <a:rPr lang="en-GB" altLang="en-US" sz="1600" kern="1200" dirty="0">
                <a:solidFill>
                  <a:srgbClr val="003366"/>
                </a:solidFill>
                <a:latin typeface="Arial" charset="0"/>
              </a:rPr>
              <a:t>The main types of council recorded ASB were </a:t>
            </a:r>
            <a:r>
              <a:rPr lang="en-GB" altLang="en-US" sz="1600" kern="1200" dirty="0">
                <a:solidFill>
                  <a:srgbClr val="003366">
                    <a:lumMod val="75000"/>
                  </a:srgbClr>
                </a:solidFill>
                <a:latin typeface="Arial" charset="0"/>
              </a:rPr>
              <a:t>fly-ti</a:t>
            </a:r>
            <a:r>
              <a:rPr lang="en-GB" altLang="en-US" sz="1600" kern="1200" dirty="0">
                <a:solidFill>
                  <a:srgbClr val="003366"/>
                </a:solidFill>
                <a:latin typeface="Arial" charset="0"/>
              </a:rPr>
              <a:t>pping (29%) and </a:t>
            </a:r>
            <a:r>
              <a:rPr lang="en-GB" altLang="en-US" sz="1600" kern="1200" dirty="0">
                <a:solidFill>
                  <a:srgbClr val="003366">
                    <a:lumMod val="75000"/>
                  </a:srgbClr>
                </a:solidFill>
                <a:latin typeface="Arial" charset="0"/>
              </a:rPr>
              <a:t>n</a:t>
            </a:r>
            <a:r>
              <a:rPr lang="en-GB" altLang="en-US" sz="1600" kern="1200" dirty="0">
                <a:solidFill>
                  <a:srgbClr val="003366"/>
                </a:solidFill>
                <a:latin typeface="Arial" charset="0"/>
              </a:rPr>
              <a:t>oise (23%)     (April-December 2014)</a:t>
            </a:r>
          </a:p>
          <a:p>
            <a:pPr marL="400050" lvl="1" indent="0" eaLnBrk="1" hangingPunct="1">
              <a:buClr>
                <a:srgbClr val="003366"/>
              </a:buClr>
              <a:buNone/>
              <a:defRPr/>
            </a:pPr>
            <a:r>
              <a:rPr lang="en-GB" altLang="en-US" sz="1600" kern="1200" dirty="0">
                <a:solidFill>
                  <a:srgbClr val="003366"/>
                </a:solidFill>
                <a:latin typeface="Arial" charset="0"/>
              </a:rPr>
              <a:t>- I</a:t>
            </a:r>
            <a:r>
              <a:rPr lang="en-GB" altLang="en-US" sz="1600" kern="1200" dirty="0" smtClean="0">
                <a:solidFill>
                  <a:srgbClr val="003366"/>
                </a:solidFill>
                <a:latin typeface="Arial" charset="0"/>
              </a:rPr>
              <a:t>t </a:t>
            </a:r>
            <a:r>
              <a:rPr lang="en-GB" altLang="en-US" sz="1600" kern="1200" dirty="0">
                <a:solidFill>
                  <a:srgbClr val="003366"/>
                </a:solidFill>
                <a:latin typeface="Arial" charset="0"/>
              </a:rPr>
              <a:t>remains a police and partnership priority and a key factor regarding quality of life.</a:t>
            </a:r>
          </a:p>
          <a:p>
            <a:endParaRPr lang="en-GB" dirty="0"/>
          </a:p>
        </p:txBody>
      </p:sp>
    </p:spTree>
    <p:extLst>
      <p:ext uri="{BB962C8B-B14F-4D97-AF65-F5344CB8AC3E}">
        <p14:creationId xmlns:p14="http://schemas.microsoft.com/office/powerpoint/2010/main" val="25118769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052736"/>
            <a:ext cx="8229600" cy="508918"/>
          </a:xfrm>
        </p:spPr>
        <p:txBody>
          <a:bodyPr/>
          <a:lstStyle/>
          <a:p>
            <a:r>
              <a:rPr lang="en-GB" altLang="en-US" sz="2800" dirty="0">
                <a:solidFill>
                  <a:srgbClr val="006666"/>
                </a:solidFill>
              </a:rPr>
              <a:t>Crime Update</a:t>
            </a:r>
            <a:endParaRPr lang="en-GB" dirty="0"/>
          </a:p>
        </p:txBody>
      </p:sp>
      <p:sp>
        <p:nvSpPr>
          <p:cNvPr id="3" name="Content Placeholder 2"/>
          <p:cNvSpPr>
            <a:spLocks noGrp="1"/>
          </p:cNvSpPr>
          <p:nvPr>
            <p:ph idx="1"/>
          </p:nvPr>
        </p:nvSpPr>
        <p:spPr>
          <a:xfrm>
            <a:off x="395536" y="1556792"/>
            <a:ext cx="8229600" cy="5069160"/>
          </a:xfrm>
        </p:spPr>
        <p:txBody>
          <a:bodyPr/>
          <a:lstStyle/>
          <a:p>
            <a:pPr marL="0" lvl="0" indent="0" eaLnBrk="1" hangingPunct="1">
              <a:buClr>
                <a:srgbClr val="003366"/>
              </a:buClr>
              <a:buNone/>
              <a:defRPr/>
            </a:pPr>
            <a:r>
              <a:rPr lang="en-GB" altLang="en-US" sz="1600" b="1" kern="1200" dirty="0" smtClean="0">
                <a:solidFill>
                  <a:srgbClr val="003366"/>
                </a:solidFill>
                <a:latin typeface="Arial" charset="0"/>
              </a:rPr>
              <a:t> </a:t>
            </a:r>
            <a:endParaRPr lang="en-GB" altLang="en-US" sz="1400" kern="1200" dirty="0">
              <a:solidFill>
                <a:srgbClr val="003366"/>
              </a:solidFill>
              <a:latin typeface="Arial" charset="0"/>
            </a:endParaRPr>
          </a:p>
          <a:p>
            <a:pPr marL="0" lvl="0" indent="0" eaLnBrk="1" hangingPunct="1">
              <a:buClr>
                <a:srgbClr val="003366"/>
              </a:buClr>
              <a:defRPr/>
            </a:pPr>
            <a:r>
              <a:rPr lang="en-GB" altLang="en-US" sz="1600" b="1" kern="1200" dirty="0" smtClean="0">
                <a:solidFill>
                  <a:srgbClr val="003366"/>
                </a:solidFill>
                <a:latin typeface="Arial" charset="0"/>
              </a:rPr>
              <a:t>    </a:t>
            </a:r>
            <a:r>
              <a:rPr lang="en-GB" sz="1600" b="1" dirty="0">
                <a:solidFill>
                  <a:srgbClr val="003366"/>
                </a:solidFill>
              </a:rPr>
              <a:t>Richmond Town Centre</a:t>
            </a:r>
            <a:r>
              <a:rPr lang="en-GB" sz="1600" dirty="0">
                <a:solidFill>
                  <a:srgbClr val="003366"/>
                </a:solidFill>
              </a:rPr>
              <a:t> </a:t>
            </a:r>
          </a:p>
          <a:p>
            <a:pPr marL="457200" lvl="1" indent="0" eaLnBrk="1" hangingPunct="1">
              <a:buClr>
                <a:srgbClr val="003366"/>
              </a:buClr>
              <a:buNone/>
              <a:defRPr/>
            </a:pPr>
            <a:r>
              <a:rPr lang="en-GB" sz="1600" dirty="0">
                <a:solidFill>
                  <a:srgbClr val="003366"/>
                </a:solidFill>
                <a:ea typeface="+mn-ea"/>
                <a:cs typeface="+mn-cs"/>
              </a:rPr>
              <a:t>- Remains the borough’s main crime hotspot, accounting for nearly 9% of overall</a:t>
            </a:r>
          </a:p>
          <a:p>
            <a:pPr marL="457200" lvl="1" indent="0" eaLnBrk="1" hangingPunct="1">
              <a:buClr>
                <a:srgbClr val="003366"/>
              </a:buClr>
              <a:buNone/>
              <a:defRPr/>
            </a:pPr>
            <a:r>
              <a:rPr lang="en-GB" sz="1600" dirty="0">
                <a:solidFill>
                  <a:srgbClr val="003366"/>
                </a:solidFill>
                <a:ea typeface="+mn-ea"/>
                <a:cs typeface="+mn-cs"/>
              </a:rPr>
              <a:t>   offences, though this proportion has decreased a little in comparison with the last</a:t>
            </a:r>
          </a:p>
          <a:p>
            <a:pPr marL="457200" lvl="1" indent="0" eaLnBrk="1" hangingPunct="1">
              <a:buClr>
                <a:srgbClr val="003366"/>
              </a:buClr>
              <a:buNone/>
              <a:defRPr/>
            </a:pPr>
            <a:r>
              <a:rPr lang="en-GB" sz="1600" dirty="0">
                <a:solidFill>
                  <a:srgbClr val="003366"/>
                </a:solidFill>
                <a:ea typeface="+mn-ea"/>
                <a:cs typeface="+mn-cs"/>
              </a:rPr>
              <a:t>   two years</a:t>
            </a:r>
            <a:r>
              <a:rPr lang="en-GB" sz="1600" dirty="0" smtClean="0">
                <a:solidFill>
                  <a:srgbClr val="003366"/>
                </a:solidFill>
                <a:ea typeface="+mn-ea"/>
                <a:cs typeface="+mn-cs"/>
              </a:rPr>
              <a:t>.</a:t>
            </a:r>
          </a:p>
          <a:p>
            <a:pPr marL="457200" lvl="1" indent="0" eaLnBrk="1" hangingPunct="1">
              <a:buClr>
                <a:srgbClr val="003366"/>
              </a:buClr>
              <a:buNone/>
              <a:defRPr/>
            </a:pPr>
            <a:endParaRPr lang="en-GB" sz="1600" dirty="0">
              <a:solidFill>
                <a:srgbClr val="003366"/>
              </a:solidFill>
              <a:ea typeface="+mn-ea"/>
              <a:cs typeface="+mn-cs"/>
            </a:endParaRPr>
          </a:p>
          <a:p>
            <a:pPr marL="0" lvl="0" indent="0" eaLnBrk="1" hangingPunct="1">
              <a:buClr>
                <a:srgbClr val="003366"/>
              </a:buClr>
              <a:defRPr/>
            </a:pPr>
            <a:r>
              <a:rPr lang="en-GB" sz="1600" b="1" dirty="0" smtClean="0">
                <a:solidFill>
                  <a:srgbClr val="003366"/>
                </a:solidFill>
              </a:rPr>
              <a:t>    Twickenham Town </a:t>
            </a:r>
            <a:r>
              <a:rPr lang="en-GB" sz="1600" b="1" dirty="0">
                <a:solidFill>
                  <a:srgbClr val="003366"/>
                </a:solidFill>
              </a:rPr>
              <a:t>Centre</a:t>
            </a:r>
            <a:r>
              <a:rPr lang="en-GB" sz="1600" dirty="0">
                <a:solidFill>
                  <a:srgbClr val="003366"/>
                </a:solidFill>
              </a:rPr>
              <a:t> </a:t>
            </a:r>
          </a:p>
          <a:p>
            <a:pPr marL="400050" lvl="1" indent="0" eaLnBrk="1" hangingPunct="1">
              <a:buClr>
                <a:srgbClr val="003366"/>
              </a:buClr>
              <a:defRPr/>
            </a:pPr>
            <a:r>
              <a:rPr lang="en-GB" sz="1600" dirty="0">
                <a:solidFill>
                  <a:srgbClr val="003366"/>
                </a:solidFill>
              </a:rPr>
              <a:t> Has a smaller concentration of crime, accounting for 4% of the borough’s total </a:t>
            </a:r>
            <a:r>
              <a:rPr lang="en-GB" sz="1600" dirty="0" smtClean="0">
                <a:solidFill>
                  <a:srgbClr val="003366"/>
                </a:solidFill>
              </a:rPr>
              <a:t>    offences</a:t>
            </a:r>
            <a:r>
              <a:rPr lang="en-GB" sz="1600" dirty="0">
                <a:solidFill>
                  <a:srgbClr val="003366"/>
                </a:solidFill>
              </a:rPr>
              <a:t>; </a:t>
            </a:r>
          </a:p>
          <a:p>
            <a:pPr marL="400050" lvl="1" indent="0" eaLnBrk="1" hangingPunct="1">
              <a:buClr>
                <a:srgbClr val="003366"/>
              </a:buClr>
              <a:defRPr/>
            </a:pPr>
            <a:r>
              <a:rPr lang="en-GB" sz="1600" dirty="0" smtClean="0">
                <a:solidFill>
                  <a:srgbClr val="003366"/>
                </a:solidFill>
              </a:rPr>
              <a:t> As a proportion </a:t>
            </a:r>
            <a:r>
              <a:rPr lang="en-GB" sz="1600" dirty="0">
                <a:solidFill>
                  <a:srgbClr val="003366"/>
                </a:solidFill>
              </a:rPr>
              <a:t>of </a:t>
            </a:r>
            <a:r>
              <a:rPr lang="en-GB" sz="1600" dirty="0" smtClean="0">
                <a:solidFill>
                  <a:srgbClr val="002060"/>
                </a:solidFill>
              </a:rPr>
              <a:t>overall crime</a:t>
            </a:r>
            <a:r>
              <a:rPr lang="en-GB" sz="1600" dirty="0" smtClean="0">
                <a:solidFill>
                  <a:srgbClr val="FF0000"/>
                </a:solidFill>
              </a:rPr>
              <a:t>, </a:t>
            </a:r>
            <a:r>
              <a:rPr lang="en-GB" sz="1600" dirty="0" smtClean="0">
                <a:solidFill>
                  <a:srgbClr val="003366"/>
                </a:solidFill>
              </a:rPr>
              <a:t>this </a:t>
            </a:r>
            <a:r>
              <a:rPr lang="en-GB" sz="1600" dirty="0">
                <a:solidFill>
                  <a:srgbClr val="003366"/>
                </a:solidFill>
              </a:rPr>
              <a:t>has decreased slightly in the past 12 months </a:t>
            </a:r>
            <a:r>
              <a:rPr lang="en-GB" sz="1600" dirty="0" smtClean="0">
                <a:solidFill>
                  <a:srgbClr val="003366"/>
                </a:solidFill>
              </a:rPr>
              <a:t>and offence </a:t>
            </a:r>
            <a:r>
              <a:rPr lang="en-GB" sz="1600" dirty="0">
                <a:solidFill>
                  <a:srgbClr val="003366"/>
                </a:solidFill>
              </a:rPr>
              <a:t>levels have remained stable in the latest quarter compared with the </a:t>
            </a:r>
            <a:r>
              <a:rPr lang="en-GB" sz="1600" dirty="0" smtClean="0">
                <a:solidFill>
                  <a:srgbClr val="003366"/>
                </a:solidFill>
              </a:rPr>
              <a:t>previous three </a:t>
            </a:r>
            <a:r>
              <a:rPr lang="en-GB" sz="1600" dirty="0">
                <a:solidFill>
                  <a:srgbClr val="003366"/>
                </a:solidFill>
              </a:rPr>
              <a:t>months;</a:t>
            </a:r>
            <a:endParaRPr lang="en-GB" altLang="en-US" sz="1600" b="1" kern="1200" dirty="0">
              <a:solidFill>
                <a:srgbClr val="003366"/>
              </a:solidFill>
              <a:latin typeface="Arial" charset="0"/>
            </a:endParaRPr>
          </a:p>
          <a:p>
            <a:pPr marL="0" indent="0" eaLnBrk="1" hangingPunct="1">
              <a:buClr>
                <a:srgbClr val="003366"/>
              </a:buClr>
              <a:buNone/>
              <a:defRPr/>
            </a:pPr>
            <a:endParaRPr lang="en-GB" altLang="en-US" sz="1600" kern="1200" dirty="0">
              <a:solidFill>
                <a:srgbClr val="003366"/>
              </a:solidFill>
              <a:latin typeface="Arial" charset="0"/>
            </a:endParaRPr>
          </a:p>
          <a:p>
            <a:pPr eaLnBrk="1" hangingPunct="1">
              <a:buClr>
                <a:srgbClr val="003366"/>
              </a:buClr>
              <a:defRPr/>
            </a:pPr>
            <a:r>
              <a:rPr lang="en-GB" altLang="en-US" sz="1600" kern="1200" dirty="0" smtClean="0">
                <a:solidFill>
                  <a:srgbClr val="003366"/>
                </a:solidFill>
                <a:latin typeface="Arial" charset="0"/>
              </a:rPr>
              <a:t>The Town centres remain a  big generator for the total notifiable offences in the borough.</a:t>
            </a:r>
          </a:p>
          <a:p>
            <a:pPr eaLnBrk="1" hangingPunct="1">
              <a:buClr>
                <a:srgbClr val="003366"/>
              </a:buClr>
              <a:defRPr/>
            </a:pPr>
            <a:endParaRPr lang="en-GB" altLang="en-US" sz="1600" kern="1200" dirty="0" smtClean="0">
              <a:solidFill>
                <a:srgbClr val="003366"/>
              </a:solidFill>
              <a:latin typeface="Arial" charset="0"/>
            </a:endParaRPr>
          </a:p>
          <a:p>
            <a:pPr marL="0" indent="0" eaLnBrk="1" hangingPunct="1">
              <a:buClr>
                <a:srgbClr val="003366"/>
              </a:buClr>
              <a:buNone/>
              <a:defRPr/>
            </a:pPr>
            <a:r>
              <a:rPr lang="en-GB" altLang="en-US" sz="1600" kern="1200" dirty="0" smtClean="0">
                <a:solidFill>
                  <a:srgbClr val="003366"/>
                </a:solidFill>
                <a:latin typeface="Arial" charset="0"/>
              </a:rPr>
              <a:t>.</a:t>
            </a:r>
            <a:endParaRPr lang="en-GB" altLang="en-US" sz="1600" kern="1200" dirty="0">
              <a:solidFill>
                <a:srgbClr val="003366"/>
              </a:solidFill>
              <a:latin typeface="Arial" charset="0"/>
            </a:endParaRPr>
          </a:p>
          <a:p>
            <a:endParaRPr lang="en-GB" dirty="0"/>
          </a:p>
        </p:txBody>
      </p:sp>
    </p:spTree>
    <p:extLst>
      <p:ext uri="{BB962C8B-B14F-4D97-AF65-F5344CB8AC3E}">
        <p14:creationId xmlns:p14="http://schemas.microsoft.com/office/powerpoint/2010/main" val="32113594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379413" y="1052736"/>
            <a:ext cx="8229600" cy="566738"/>
          </a:xfr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eaLnBrk="1" hangingPunct="1"/>
            <a:r>
              <a:rPr lang="en-GB" altLang="en-US" sz="2800" dirty="0" smtClean="0">
                <a:solidFill>
                  <a:srgbClr val="006600"/>
                </a:solidFill>
              </a:rPr>
              <a:t>Performance</a:t>
            </a:r>
            <a:endParaRPr lang="en-GB" altLang="en-US" sz="2000" dirty="0" smtClean="0">
              <a:solidFill>
                <a:srgbClr val="006600"/>
              </a:solidFill>
            </a:endParaRPr>
          </a:p>
        </p:txBody>
      </p:sp>
      <p:sp>
        <p:nvSpPr>
          <p:cNvPr id="8195" name="Rectangle 9"/>
          <p:cNvSpPr>
            <a:spLocks noChangeArrowheads="1"/>
          </p:cNvSpPr>
          <p:nvPr/>
        </p:nvSpPr>
        <p:spPr bwMode="auto">
          <a:xfrm>
            <a:off x="379413" y="1772816"/>
            <a:ext cx="8229600" cy="49291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algn="ctr" eaLnBrk="0" fontAlgn="base" hangingPunct="0">
              <a:spcBef>
                <a:spcPct val="0"/>
              </a:spcBef>
              <a:spcAft>
                <a:spcPct val="0"/>
              </a:spcAft>
              <a:defRPr sz="2400">
                <a:solidFill>
                  <a:schemeClr val="tx1"/>
                </a:solidFill>
                <a:latin typeface="Times New Roman" pitchFamily="18" charset="0"/>
              </a:defRPr>
            </a:lvl6pPr>
            <a:lvl7pPr marL="2971800" indent="-228600" algn="ctr" eaLnBrk="0" fontAlgn="base" hangingPunct="0">
              <a:spcBef>
                <a:spcPct val="0"/>
              </a:spcBef>
              <a:spcAft>
                <a:spcPct val="0"/>
              </a:spcAft>
              <a:defRPr sz="2400">
                <a:solidFill>
                  <a:schemeClr val="tx1"/>
                </a:solidFill>
                <a:latin typeface="Times New Roman" pitchFamily="18" charset="0"/>
              </a:defRPr>
            </a:lvl7pPr>
            <a:lvl8pPr marL="3429000" indent="-228600" algn="ctr" eaLnBrk="0" fontAlgn="base" hangingPunct="0">
              <a:spcBef>
                <a:spcPct val="0"/>
              </a:spcBef>
              <a:spcAft>
                <a:spcPct val="0"/>
              </a:spcAft>
              <a:defRPr sz="2400">
                <a:solidFill>
                  <a:schemeClr val="tx1"/>
                </a:solidFill>
                <a:latin typeface="Times New Roman" pitchFamily="18" charset="0"/>
              </a:defRPr>
            </a:lvl8pPr>
            <a:lvl9pPr marL="3886200" indent="-228600" algn="ctr" eaLnBrk="0" fontAlgn="base" hangingPunct="0">
              <a:spcBef>
                <a:spcPct val="0"/>
              </a:spcBef>
              <a:spcAft>
                <a:spcPct val="0"/>
              </a:spcAft>
              <a:defRPr sz="2400">
                <a:solidFill>
                  <a:schemeClr val="tx1"/>
                </a:solidFill>
                <a:latin typeface="Times New Roman" pitchFamily="18" charset="0"/>
              </a:defRPr>
            </a:lvl9pPr>
          </a:lstStyle>
          <a:p>
            <a:pPr algn="l" eaLnBrk="1" hangingPunct="1">
              <a:spcBef>
                <a:spcPct val="20000"/>
              </a:spcBef>
              <a:buClr>
                <a:schemeClr val="tx1"/>
              </a:buClr>
              <a:buSzPct val="75000"/>
              <a:buFont typeface="Wingdings" pitchFamily="2" charset="2"/>
              <a:buChar char="l"/>
            </a:pPr>
            <a:r>
              <a:rPr lang="en-GB" altLang="en-US" sz="1800" dirty="0">
                <a:latin typeface="Arial" charset="0"/>
              </a:rPr>
              <a:t>Richmond upon Thames is currently the fourth safest borough in London for overall crime. The safest borough is </a:t>
            </a:r>
            <a:r>
              <a:rPr lang="en-GB" altLang="en-US" sz="1800" dirty="0" smtClean="0">
                <a:latin typeface="Arial" charset="0"/>
              </a:rPr>
              <a:t>Harrow. </a:t>
            </a:r>
            <a:r>
              <a:rPr lang="en-GB" altLang="en-US" sz="1800" dirty="0">
                <a:latin typeface="Arial" charset="0"/>
              </a:rPr>
              <a:t>Our most similar borough (by crime rate per 1,000 population</a:t>
            </a:r>
            <a:r>
              <a:rPr lang="en-GB" altLang="en-US" sz="1800" dirty="0">
                <a:solidFill>
                  <a:schemeClr val="tx1">
                    <a:lumMod val="75000"/>
                  </a:schemeClr>
                </a:solidFill>
                <a:latin typeface="Arial" charset="0"/>
              </a:rPr>
              <a:t>) </a:t>
            </a:r>
            <a:r>
              <a:rPr lang="en-GB" altLang="en-US" sz="1800" dirty="0" smtClean="0">
                <a:solidFill>
                  <a:schemeClr val="tx1">
                    <a:lumMod val="75000"/>
                  </a:schemeClr>
                </a:solidFill>
                <a:latin typeface="Arial" charset="0"/>
              </a:rPr>
              <a:t>is </a:t>
            </a:r>
            <a:r>
              <a:rPr lang="en-GB" altLang="en-US" sz="1800" dirty="0">
                <a:latin typeface="Arial" charset="0"/>
              </a:rPr>
              <a:t>Kingston, which is fifth;</a:t>
            </a:r>
            <a:r>
              <a:rPr lang="en-GB" altLang="en-US" sz="1800" i="1" dirty="0">
                <a:latin typeface="Arial" charset="0"/>
              </a:rPr>
              <a:t> (12 months rolling</a:t>
            </a:r>
            <a:r>
              <a:rPr lang="en-GB" altLang="en-US" sz="1800" i="1" dirty="0" smtClean="0">
                <a:latin typeface="Arial" charset="0"/>
              </a:rPr>
              <a:t>); </a:t>
            </a:r>
          </a:p>
          <a:p>
            <a:pPr algn="l" eaLnBrk="1" hangingPunct="1">
              <a:spcBef>
                <a:spcPct val="20000"/>
              </a:spcBef>
              <a:buClr>
                <a:schemeClr val="tx1"/>
              </a:buClr>
              <a:buSzPct val="75000"/>
              <a:buFont typeface="Wingdings" pitchFamily="2" charset="2"/>
              <a:buChar char="l"/>
            </a:pPr>
            <a:endParaRPr lang="en-GB" altLang="en-US" sz="1800" i="1" dirty="0">
              <a:latin typeface="Arial" charset="0"/>
            </a:endParaRPr>
          </a:p>
          <a:p>
            <a:pPr algn="l" eaLnBrk="1" hangingPunct="1">
              <a:spcBef>
                <a:spcPct val="20000"/>
              </a:spcBef>
              <a:buClr>
                <a:schemeClr val="tx1"/>
              </a:buClr>
              <a:buSzPct val="75000"/>
              <a:buFont typeface="Wingdings" pitchFamily="2" charset="2"/>
              <a:buChar char="l"/>
            </a:pPr>
            <a:r>
              <a:rPr lang="en-GB" altLang="en-US" sz="1800" dirty="0">
                <a:latin typeface="Arial" charset="0"/>
              </a:rPr>
              <a:t>Richmond is the safest borough for violent offences in London</a:t>
            </a:r>
            <a:r>
              <a:rPr lang="en-GB" altLang="en-US" sz="1800" dirty="0" smtClean="0">
                <a:latin typeface="Arial" charset="0"/>
              </a:rPr>
              <a:t>, (</a:t>
            </a:r>
            <a:r>
              <a:rPr lang="en-GB" altLang="en-US" sz="1800" dirty="0">
                <a:latin typeface="Arial" charset="0"/>
              </a:rPr>
              <a:t>a rate of </a:t>
            </a:r>
            <a:r>
              <a:rPr lang="en-GB" altLang="en-US" sz="1800" dirty="0" smtClean="0">
                <a:latin typeface="Arial" charset="0"/>
              </a:rPr>
              <a:t>10.4 </a:t>
            </a:r>
            <a:r>
              <a:rPr lang="en-GB" altLang="en-US" sz="1800" dirty="0">
                <a:latin typeface="Arial" charset="0"/>
              </a:rPr>
              <a:t>crimes per 1,000 population, compared to the next borough </a:t>
            </a:r>
            <a:r>
              <a:rPr lang="en-GB" altLang="en-US" sz="1800" dirty="0" smtClean="0">
                <a:latin typeface="Arial" charset="0"/>
              </a:rPr>
              <a:t>(Kingston) </a:t>
            </a:r>
            <a:r>
              <a:rPr lang="en-GB" altLang="en-US" sz="1800" dirty="0">
                <a:latin typeface="Arial" charset="0"/>
              </a:rPr>
              <a:t>which had </a:t>
            </a:r>
            <a:r>
              <a:rPr lang="en-GB" altLang="en-US" sz="1800" dirty="0" smtClean="0">
                <a:latin typeface="Arial" charset="0"/>
              </a:rPr>
              <a:t>11.9 </a:t>
            </a:r>
            <a:r>
              <a:rPr lang="en-GB" altLang="en-US" sz="1800" dirty="0">
                <a:latin typeface="Arial" charset="0"/>
              </a:rPr>
              <a:t>crimes per 1,000); (</a:t>
            </a:r>
            <a:r>
              <a:rPr lang="en-GB" altLang="en-US" sz="1800" i="1" dirty="0">
                <a:latin typeface="Arial" charset="0"/>
              </a:rPr>
              <a:t>12 months rolling</a:t>
            </a:r>
            <a:r>
              <a:rPr lang="en-GB" altLang="en-US" sz="1800" i="1" dirty="0" smtClean="0">
                <a:latin typeface="Arial" charset="0"/>
              </a:rPr>
              <a:t>);</a:t>
            </a:r>
            <a:endParaRPr lang="en-GB" altLang="en-US" sz="1800" i="1" dirty="0">
              <a:latin typeface="Arial" charset="0"/>
            </a:endParaRPr>
          </a:p>
          <a:p>
            <a:pPr marL="0" indent="0" algn="l" eaLnBrk="1" hangingPunct="1">
              <a:spcBef>
                <a:spcPct val="20000"/>
              </a:spcBef>
              <a:buClr>
                <a:schemeClr val="tx1"/>
              </a:buClr>
              <a:buSzPct val="75000"/>
            </a:pPr>
            <a:endParaRPr lang="en-GB" altLang="en-US" sz="1800" dirty="0">
              <a:latin typeface="Arial" charset="0"/>
            </a:endParaRPr>
          </a:p>
          <a:p>
            <a:pPr algn="l" eaLnBrk="1" hangingPunct="1">
              <a:spcBef>
                <a:spcPct val="20000"/>
              </a:spcBef>
              <a:buClr>
                <a:schemeClr val="tx1"/>
              </a:buClr>
              <a:buSzPct val="75000"/>
              <a:buFont typeface="Wingdings" pitchFamily="2" charset="2"/>
              <a:buChar char="l"/>
            </a:pPr>
            <a:r>
              <a:rPr lang="en-GB" altLang="en-US" sz="1800" dirty="0" smtClean="0">
                <a:solidFill>
                  <a:srgbClr val="002060"/>
                </a:solidFill>
                <a:latin typeface="Arial" charset="0"/>
              </a:rPr>
              <a:t>Overall, crime in the borough is higher by </a:t>
            </a:r>
            <a:r>
              <a:rPr lang="en-GB" altLang="en-US" sz="1800" dirty="0" smtClean="0">
                <a:latin typeface="Arial" charset="0"/>
              </a:rPr>
              <a:t>197 (+2%) crimes from April-December 2014, compared to April-December 2013.</a:t>
            </a:r>
            <a:endParaRPr lang="en-GB" altLang="en-US" sz="1800" dirty="0">
              <a:latin typeface="Arial" charset="0"/>
            </a:endParaRPr>
          </a:p>
          <a:p>
            <a:pPr algn="l" eaLnBrk="1" hangingPunct="1">
              <a:lnSpc>
                <a:spcPct val="80000"/>
              </a:lnSpc>
              <a:spcBef>
                <a:spcPct val="20000"/>
              </a:spcBef>
              <a:buClr>
                <a:schemeClr val="tx1"/>
              </a:buClr>
              <a:buSzPct val="75000"/>
              <a:buFont typeface="Wingdings" pitchFamily="2" charset="2"/>
              <a:buNone/>
            </a:pPr>
            <a:endParaRPr lang="en-GB" altLang="en-US" dirty="0">
              <a:latin typeface="Arial"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ommunitySafetyPartnership_Restricted">
  <a:themeElements>
    <a:clrScheme name="CommunitySafetyPartnership_Restricted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fontScheme name="CommunitySafetyPartnership_Restricted">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GB"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CommunitySafetyPartnership_Restricted 1">
        <a:dk1>
          <a:srgbClr val="000066"/>
        </a:dk1>
        <a:lt1>
          <a:srgbClr val="FFFFEB"/>
        </a:lt1>
        <a:dk2>
          <a:srgbClr val="336699"/>
        </a:dk2>
        <a:lt2>
          <a:srgbClr val="FFFFEB"/>
        </a:lt2>
        <a:accent1>
          <a:srgbClr val="666699"/>
        </a:accent1>
        <a:accent2>
          <a:srgbClr val="99CCFF"/>
        </a:accent2>
        <a:accent3>
          <a:srgbClr val="ADB8CA"/>
        </a:accent3>
        <a:accent4>
          <a:srgbClr val="DADAC9"/>
        </a:accent4>
        <a:accent5>
          <a:srgbClr val="B8B8CA"/>
        </a:accent5>
        <a:accent6>
          <a:srgbClr val="8AB9E7"/>
        </a:accent6>
        <a:hlink>
          <a:srgbClr val="CCCCFF"/>
        </a:hlink>
        <a:folHlink>
          <a:srgbClr val="C68DFF"/>
        </a:folHlink>
      </a:clrScheme>
      <a:clrMap bg1="dk2" tx1="lt1" bg2="dk1" tx2="lt2" accent1="accent1" accent2="accent2" accent3="accent3" accent4="accent4" accent5="accent5" accent6="accent6" hlink="hlink" folHlink="folHlink"/>
    </a:extraClrScheme>
    <a:extraClrScheme>
      <a:clrScheme name="CommunitySafetyPartnership_Restricted 2">
        <a:dk1>
          <a:srgbClr val="003366"/>
        </a:dk1>
        <a:lt1>
          <a:srgbClr val="FFFFFF"/>
        </a:lt1>
        <a:dk2>
          <a:srgbClr val="006666"/>
        </a:dk2>
        <a:lt2>
          <a:srgbClr val="003366"/>
        </a:lt2>
        <a:accent1>
          <a:srgbClr val="99CC99"/>
        </a:accent1>
        <a:accent2>
          <a:srgbClr val="33CCCC"/>
        </a:accent2>
        <a:accent3>
          <a:srgbClr val="FFFFFF"/>
        </a:accent3>
        <a:accent4>
          <a:srgbClr val="002A56"/>
        </a:accent4>
        <a:accent5>
          <a:srgbClr val="CAE2CA"/>
        </a:accent5>
        <a:accent6>
          <a:srgbClr val="2DB9B9"/>
        </a:accent6>
        <a:hlink>
          <a:srgbClr val="666699"/>
        </a:hlink>
        <a:folHlink>
          <a:srgbClr val="CC99FF"/>
        </a:folHlink>
      </a:clrScheme>
      <a:clrMap bg1="lt1" tx1="dk1" bg2="lt2" tx2="dk2" accent1="accent1" accent2="accent2" accent3="accent3" accent4="accent4" accent5="accent5" accent6="accent6" hlink="hlink" folHlink="folHlink"/>
    </a:extraClrScheme>
    <a:extraClrScheme>
      <a:clrScheme name="CommunitySafetyPartnership_Restricted 3">
        <a:dk1>
          <a:srgbClr val="000000"/>
        </a:dk1>
        <a:lt1>
          <a:srgbClr val="FFFFFF"/>
        </a:lt1>
        <a:dk2>
          <a:srgbClr val="000000"/>
        </a:dk2>
        <a:lt2>
          <a:srgbClr val="5F5F5F"/>
        </a:lt2>
        <a:accent1>
          <a:srgbClr val="C0C0C0"/>
        </a:accent1>
        <a:accent2>
          <a:srgbClr val="808080"/>
        </a:accent2>
        <a:accent3>
          <a:srgbClr val="FFFFFF"/>
        </a:accent3>
        <a:accent4>
          <a:srgbClr val="000000"/>
        </a:accent4>
        <a:accent5>
          <a:srgbClr val="DCDCDC"/>
        </a:accent5>
        <a:accent6>
          <a:srgbClr val="737373"/>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CommunitySafetyPartnership_Restricted 4">
        <a:dk1>
          <a:srgbClr val="000000"/>
        </a:dk1>
        <a:lt1>
          <a:srgbClr val="FFFFFF"/>
        </a:lt1>
        <a:dk2>
          <a:srgbClr val="9900CC"/>
        </a:dk2>
        <a:lt2>
          <a:srgbClr val="0033CC"/>
        </a:lt2>
        <a:accent1>
          <a:srgbClr val="FFCC66"/>
        </a:accent1>
        <a:accent2>
          <a:srgbClr val="33CC33"/>
        </a:accent2>
        <a:accent3>
          <a:srgbClr val="FFFFFF"/>
        </a:accent3>
        <a:accent4>
          <a:srgbClr val="000000"/>
        </a:accent4>
        <a:accent5>
          <a:srgbClr val="FFE2B8"/>
        </a:accent5>
        <a:accent6>
          <a:srgbClr val="2DB92D"/>
        </a:accent6>
        <a:hlink>
          <a:srgbClr val="9900CC"/>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CommunitySafetyPartnership_Restricted</Template>
  <TotalTime>5782</TotalTime>
  <Words>1662</Words>
  <Application>Microsoft Office PowerPoint</Application>
  <PresentationFormat>On-screen Show (4:3)</PresentationFormat>
  <Paragraphs>256</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CommunitySafetyPartnership_Restricted</vt:lpstr>
      <vt:lpstr>Strategic Assessment 2014-15</vt:lpstr>
      <vt:lpstr>   What is a Strategic Assessment? </vt:lpstr>
      <vt:lpstr>Community Safety Partnership Priorities</vt:lpstr>
      <vt:lpstr>Data Limitations                 </vt:lpstr>
      <vt:lpstr>Crime Overview</vt:lpstr>
      <vt:lpstr>Crime Update</vt:lpstr>
      <vt:lpstr>Crime Update</vt:lpstr>
      <vt:lpstr>Crime Update</vt:lpstr>
      <vt:lpstr>Performance</vt:lpstr>
      <vt:lpstr>    Anti-Social Behaviour</vt:lpstr>
      <vt:lpstr>    Hate Crime</vt:lpstr>
      <vt:lpstr>   Domestic Abuse</vt:lpstr>
      <vt:lpstr>   Offender Management</vt:lpstr>
      <vt:lpstr>Road Safety</vt:lpstr>
      <vt:lpstr>Child Sexual Exploitation </vt:lpstr>
      <vt:lpstr>   Suggested Priorities for 2015-16 </vt:lpstr>
    </vt:vector>
  </TitlesOfParts>
  <Company>London Borough of Richmond Upon Thames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phillipsh</dc:creator>
  <cp:lastModifiedBy>Catherine Pierce</cp:lastModifiedBy>
  <cp:revision>338</cp:revision>
  <cp:lastPrinted>2014-02-11T14:56:49Z</cp:lastPrinted>
  <dcterms:created xsi:type="dcterms:W3CDTF">2008-11-11T13:03:32Z</dcterms:created>
  <dcterms:modified xsi:type="dcterms:W3CDTF">2015-02-20T16:36:09Z</dcterms:modified>
</cp:coreProperties>
</file>